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2" r:id="rId6"/>
    <p:sldId id="289" r:id="rId7"/>
    <p:sldId id="263" r:id="rId8"/>
    <p:sldId id="264" r:id="rId9"/>
    <p:sldId id="290" r:id="rId10"/>
    <p:sldId id="304" r:id="rId11"/>
    <p:sldId id="265" r:id="rId12"/>
    <p:sldId id="266" r:id="rId13"/>
    <p:sldId id="267" r:id="rId14"/>
    <p:sldId id="268" r:id="rId15"/>
    <p:sldId id="269" r:id="rId16"/>
    <p:sldId id="270" r:id="rId17"/>
    <p:sldId id="271" r:id="rId18"/>
    <p:sldId id="272" r:id="rId19"/>
    <p:sldId id="293" r:id="rId20"/>
    <p:sldId id="294" r:id="rId21"/>
    <p:sldId id="291" r:id="rId22"/>
    <p:sldId id="295" r:id="rId23"/>
    <p:sldId id="292" r:id="rId24"/>
    <p:sldId id="296" r:id="rId25"/>
    <p:sldId id="297" r:id="rId26"/>
    <p:sldId id="303" r:id="rId27"/>
    <p:sldId id="298" r:id="rId28"/>
    <p:sldId id="299" r:id="rId29"/>
    <p:sldId id="300" r:id="rId30"/>
    <p:sldId id="301"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736A7A-EB9E-C07B-60A5-CBBFE44408E9}" v="51" dt="2021-03-29T19:20:45.188"/>
    <p1510:client id="{571AB99F-2024-B000-E697-03C5464E618D}" v="38" dt="2021-03-29T19:35:29.808"/>
    <p1510:client id="{F0370721-FE1C-4AA0-8E33-73DCADFCE5FB}" v="2" dt="2020-11-05T15:35:52.771"/>
    <p1510:client id="{F7482A63-C09F-F93A-7D23-F010D8EB717F}" v="51" dt="2021-03-29T16:33:15.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Sikora" userId="a05cbc46-eff2-481f-97cd-f00b77e3d56d" providerId="ADAL" clId="{F0370721-FE1C-4AA0-8E33-73DCADFCE5FB}"/>
    <pc:docChg chg="undo custSel modSld sldOrd">
      <pc:chgData name="Jessica Sikora" userId="a05cbc46-eff2-481f-97cd-f00b77e3d56d" providerId="ADAL" clId="{F0370721-FE1C-4AA0-8E33-73DCADFCE5FB}" dt="2020-11-05T15:35:52.770" v="35" actId="1076"/>
      <pc:docMkLst>
        <pc:docMk/>
      </pc:docMkLst>
      <pc:sldChg chg="modSp mod ord">
        <pc:chgData name="Jessica Sikora" userId="a05cbc46-eff2-481f-97cd-f00b77e3d56d" providerId="ADAL" clId="{F0370721-FE1C-4AA0-8E33-73DCADFCE5FB}" dt="2020-11-05T14:21:24.043" v="33" actId="20577"/>
        <pc:sldMkLst>
          <pc:docMk/>
          <pc:sldMk cId="1919323832" sldId="256"/>
        </pc:sldMkLst>
        <pc:spChg chg="mod">
          <ac:chgData name="Jessica Sikora" userId="a05cbc46-eff2-481f-97cd-f00b77e3d56d" providerId="ADAL" clId="{F0370721-FE1C-4AA0-8E33-73DCADFCE5FB}" dt="2020-11-05T14:21:24.043" v="33" actId="20577"/>
          <ac:spMkLst>
            <pc:docMk/>
            <pc:sldMk cId="1919323832" sldId="256"/>
            <ac:spMk id="6" creationId="{D1CAC386-2DD0-45E1-BBA3-B23B1415F60B}"/>
          </ac:spMkLst>
        </pc:spChg>
      </pc:sldChg>
      <pc:sldChg chg="modSp">
        <pc:chgData name="Jessica Sikora" userId="a05cbc46-eff2-481f-97cd-f00b77e3d56d" providerId="ADAL" clId="{F0370721-FE1C-4AA0-8E33-73DCADFCE5FB}" dt="2020-11-05T15:35:52.770" v="35" actId="1076"/>
        <pc:sldMkLst>
          <pc:docMk/>
          <pc:sldMk cId="2097891842" sldId="295"/>
        </pc:sldMkLst>
        <pc:picChg chg="mod">
          <ac:chgData name="Jessica Sikora" userId="a05cbc46-eff2-481f-97cd-f00b77e3d56d" providerId="ADAL" clId="{F0370721-FE1C-4AA0-8E33-73DCADFCE5FB}" dt="2020-11-05T15:35:52.770" v="35" actId="1076"/>
          <ac:picMkLst>
            <pc:docMk/>
            <pc:sldMk cId="2097891842" sldId="295"/>
            <ac:picMk id="4100" creationId="{7F923400-77CA-4A82-AACC-8DAEBA3FB3C5}"/>
          </ac:picMkLst>
        </pc:picChg>
      </pc:sldChg>
    </pc:docChg>
  </pc:docChgLst>
  <pc:docChgLst>
    <pc:chgData name="Callie Klatt" userId="S::a1784846@mail.niu.edu::6d64b448-6ea1-4c6f-946c-d7cca007c8c3" providerId="AD" clId="Web-{571AB99F-2024-B000-E697-03C5464E618D}"/>
    <pc:docChg chg="addSld modSld">
      <pc:chgData name="Callie Klatt" userId="S::a1784846@mail.niu.edu::6d64b448-6ea1-4c6f-946c-d7cca007c8c3" providerId="AD" clId="Web-{571AB99F-2024-B000-E697-03C5464E618D}" dt="2021-03-29T19:35:29.808" v="34" actId="14100"/>
      <pc:docMkLst>
        <pc:docMk/>
      </pc:docMkLst>
      <pc:sldChg chg="addSp delSp modSp">
        <pc:chgData name="Callie Klatt" userId="S::a1784846@mail.niu.edu::6d64b448-6ea1-4c6f-946c-d7cca007c8c3" providerId="AD" clId="Web-{571AB99F-2024-B000-E697-03C5464E618D}" dt="2021-03-29T19:32:45.810" v="1"/>
        <pc:sldMkLst>
          <pc:docMk/>
          <pc:sldMk cId="2291052365" sldId="265"/>
        </pc:sldMkLst>
        <pc:picChg chg="add del mod">
          <ac:chgData name="Callie Klatt" userId="S::a1784846@mail.niu.edu::6d64b448-6ea1-4c6f-946c-d7cca007c8c3" providerId="AD" clId="Web-{571AB99F-2024-B000-E697-03C5464E618D}" dt="2021-03-29T19:32:45.810" v="1"/>
          <ac:picMkLst>
            <pc:docMk/>
            <pc:sldMk cId="2291052365" sldId="265"/>
            <ac:picMk id="4" creationId="{92637A35-63D8-4309-BF52-A574CCDDBFAC}"/>
          </ac:picMkLst>
        </pc:picChg>
      </pc:sldChg>
      <pc:sldChg chg="addSp delSp modSp new">
        <pc:chgData name="Callie Klatt" userId="S::a1784846@mail.niu.edu::6d64b448-6ea1-4c6f-946c-d7cca007c8c3" providerId="AD" clId="Web-{571AB99F-2024-B000-E697-03C5464E618D}" dt="2021-03-29T19:35:29.808" v="34" actId="14100"/>
        <pc:sldMkLst>
          <pc:docMk/>
          <pc:sldMk cId="2987341056" sldId="304"/>
        </pc:sldMkLst>
        <pc:picChg chg="add del mod">
          <ac:chgData name="Callie Klatt" userId="S::a1784846@mail.niu.edu::6d64b448-6ea1-4c6f-946c-d7cca007c8c3" providerId="AD" clId="Web-{571AB99F-2024-B000-E697-03C5464E618D}" dt="2021-03-29T19:33:20.091" v="7"/>
          <ac:picMkLst>
            <pc:docMk/>
            <pc:sldMk cId="2987341056" sldId="304"/>
            <ac:picMk id="2" creationId="{A3C20F72-E73C-4B39-B270-F041F869D8F0}"/>
          </ac:picMkLst>
        </pc:picChg>
        <pc:picChg chg="add del mod">
          <ac:chgData name="Callie Klatt" userId="S::a1784846@mail.niu.edu::6d64b448-6ea1-4c6f-946c-d7cca007c8c3" providerId="AD" clId="Web-{571AB99F-2024-B000-E697-03C5464E618D}" dt="2021-03-29T19:33:41.216" v="9"/>
          <ac:picMkLst>
            <pc:docMk/>
            <pc:sldMk cId="2987341056" sldId="304"/>
            <ac:picMk id="3" creationId="{2EC67CF5-DB9D-468B-A3A9-8ADC82A76A29}"/>
          </ac:picMkLst>
        </pc:picChg>
        <pc:picChg chg="add del mod">
          <ac:chgData name="Callie Klatt" userId="S::a1784846@mail.niu.edu::6d64b448-6ea1-4c6f-946c-d7cca007c8c3" providerId="AD" clId="Web-{571AB99F-2024-B000-E697-03C5464E618D}" dt="2021-03-29T19:33:44.294" v="11"/>
          <ac:picMkLst>
            <pc:docMk/>
            <pc:sldMk cId="2987341056" sldId="304"/>
            <ac:picMk id="4" creationId="{72BE3470-4778-4025-A5B3-62888E06A5EC}"/>
          </ac:picMkLst>
        </pc:picChg>
        <pc:picChg chg="add mod">
          <ac:chgData name="Callie Klatt" userId="S::a1784846@mail.niu.edu::6d64b448-6ea1-4c6f-946c-d7cca007c8c3" providerId="AD" clId="Web-{571AB99F-2024-B000-E697-03C5464E618D}" dt="2021-03-29T19:35:17.511" v="32" actId="14100"/>
          <ac:picMkLst>
            <pc:docMk/>
            <pc:sldMk cId="2987341056" sldId="304"/>
            <ac:picMk id="5" creationId="{3B2D413A-89BC-4F5C-93B8-94E23CE4ED2E}"/>
          </ac:picMkLst>
        </pc:picChg>
        <pc:picChg chg="add mod">
          <ac:chgData name="Callie Klatt" userId="S::a1784846@mail.niu.edu::6d64b448-6ea1-4c6f-946c-d7cca007c8c3" providerId="AD" clId="Web-{571AB99F-2024-B000-E697-03C5464E618D}" dt="2021-03-29T19:35:21.401" v="33" actId="1076"/>
          <ac:picMkLst>
            <pc:docMk/>
            <pc:sldMk cId="2987341056" sldId="304"/>
            <ac:picMk id="6" creationId="{CDEAAD64-9E25-45A7-8F2A-04ADE2EB2C8F}"/>
          </ac:picMkLst>
        </pc:picChg>
        <pc:picChg chg="add mod">
          <ac:chgData name="Callie Klatt" userId="S::a1784846@mail.niu.edu::6d64b448-6ea1-4c6f-946c-d7cca007c8c3" providerId="AD" clId="Web-{571AB99F-2024-B000-E697-03C5464E618D}" dt="2021-03-29T19:35:29.808" v="34" actId="14100"/>
          <ac:picMkLst>
            <pc:docMk/>
            <pc:sldMk cId="2987341056" sldId="304"/>
            <ac:picMk id="7" creationId="{EC592946-A4BB-4995-96E7-5EB405F32104}"/>
          </ac:picMkLst>
        </pc:picChg>
        <pc:picChg chg="add mod">
          <ac:chgData name="Callie Klatt" userId="S::a1784846@mail.niu.edu::6d64b448-6ea1-4c6f-946c-d7cca007c8c3" providerId="AD" clId="Web-{571AB99F-2024-B000-E697-03C5464E618D}" dt="2021-03-29T19:34:35.730" v="24" actId="1076"/>
          <ac:picMkLst>
            <pc:docMk/>
            <pc:sldMk cId="2987341056" sldId="304"/>
            <ac:picMk id="8" creationId="{84B40B6B-71FC-43E6-8B1E-15E23B5C7825}"/>
          </ac:picMkLst>
        </pc:picChg>
        <pc:picChg chg="add mod">
          <ac:chgData name="Callie Klatt" userId="S::a1784846@mail.niu.edu::6d64b448-6ea1-4c6f-946c-d7cca007c8c3" providerId="AD" clId="Web-{571AB99F-2024-B000-E697-03C5464E618D}" dt="2021-03-29T19:34:39.902" v="25" actId="1076"/>
          <ac:picMkLst>
            <pc:docMk/>
            <pc:sldMk cId="2987341056" sldId="304"/>
            <ac:picMk id="9" creationId="{29375D2B-9401-463F-9711-CF6CC12255FD}"/>
          </ac:picMkLst>
        </pc:picChg>
        <pc:picChg chg="add mod">
          <ac:chgData name="Callie Klatt" userId="S::a1784846@mail.niu.edu::6d64b448-6ea1-4c6f-946c-d7cca007c8c3" providerId="AD" clId="Web-{571AB99F-2024-B000-E697-03C5464E618D}" dt="2021-03-29T19:35:03.152" v="28" actId="14100"/>
          <ac:picMkLst>
            <pc:docMk/>
            <pc:sldMk cId="2987341056" sldId="304"/>
            <ac:picMk id="10" creationId="{41BC0677-01EA-4E72-A403-22F490331759}"/>
          </ac:picMkLst>
        </pc:picChg>
      </pc:sldChg>
    </pc:docChg>
  </pc:docChgLst>
  <pc:docChgLst>
    <pc:chgData name="Manjari Mishra" userId="S::a1887128@mail.niu.edu::a600b3be-5780-45a2-b1a4-2bcd32107119" providerId="AD" clId="Web-{46736A7A-EB9E-C07B-60A5-CBBFE44408E9}"/>
    <pc:docChg chg="modSld">
      <pc:chgData name="Manjari Mishra" userId="S::a1887128@mail.niu.edu::a600b3be-5780-45a2-b1a4-2bcd32107119" providerId="AD" clId="Web-{46736A7A-EB9E-C07B-60A5-CBBFE44408E9}" dt="2021-03-29T19:20:42.141" v="24" actId="20577"/>
      <pc:docMkLst>
        <pc:docMk/>
      </pc:docMkLst>
      <pc:sldChg chg="modSp">
        <pc:chgData name="Manjari Mishra" userId="S::a1887128@mail.niu.edu::a600b3be-5780-45a2-b1a4-2bcd32107119" providerId="AD" clId="Web-{46736A7A-EB9E-C07B-60A5-CBBFE44408E9}" dt="2021-03-29T19:20:42.141" v="24" actId="20577"/>
        <pc:sldMkLst>
          <pc:docMk/>
          <pc:sldMk cId="1343007325" sldId="291"/>
        </pc:sldMkLst>
        <pc:spChg chg="mod">
          <ac:chgData name="Manjari Mishra" userId="S::a1887128@mail.niu.edu::a600b3be-5780-45a2-b1a4-2bcd32107119" providerId="AD" clId="Web-{46736A7A-EB9E-C07B-60A5-CBBFE44408E9}" dt="2021-03-29T19:20:42.141" v="24" actId="20577"/>
          <ac:spMkLst>
            <pc:docMk/>
            <pc:sldMk cId="1343007325" sldId="291"/>
            <ac:spMk id="3" creationId="{38165402-F069-4170-851B-20D6610244CB}"/>
          </ac:spMkLst>
        </pc:spChg>
      </pc:sldChg>
    </pc:docChg>
  </pc:docChgLst>
  <pc:docChgLst>
    <pc:chgData name="Manjari Mishra" userId="S::a1887128@mail.niu.edu::a600b3be-5780-45a2-b1a4-2bcd32107119" providerId="AD" clId="Web-{F7482A63-C09F-F93A-7D23-F010D8EB717F}"/>
    <pc:docChg chg="modSld">
      <pc:chgData name="Manjari Mishra" userId="S::a1887128@mail.niu.edu::a600b3be-5780-45a2-b1a4-2bcd32107119" providerId="AD" clId="Web-{F7482A63-C09F-F93A-7D23-F010D8EB717F}" dt="2021-03-29T16:33:15.330" v="24"/>
      <pc:docMkLst>
        <pc:docMk/>
      </pc:docMkLst>
      <pc:sldChg chg="modSp">
        <pc:chgData name="Manjari Mishra" userId="S::a1887128@mail.niu.edu::a600b3be-5780-45a2-b1a4-2bcd32107119" providerId="AD" clId="Web-{F7482A63-C09F-F93A-7D23-F010D8EB717F}" dt="2021-03-29T16:25:52.800" v="23" actId="20577"/>
        <pc:sldMkLst>
          <pc:docMk/>
          <pc:sldMk cId="1919323832" sldId="256"/>
        </pc:sldMkLst>
        <pc:spChg chg="mod">
          <ac:chgData name="Manjari Mishra" userId="S::a1887128@mail.niu.edu::a600b3be-5780-45a2-b1a4-2bcd32107119" providerId="AD" clId="Web-{F7482A63-C09F-F93A-7D23-F010D8EB717F}" dt="2021-03-29T16:25:52.800" v="23" actId="20577"/>
          <ac:spMkLst>
            <pc:docMk/>
            <pc:sldMk cId="1919323832" sldId="256"/>
            <ac:spMk id="6" creationId="{D1CAC386-2DD0-45E1-BBA3-B23B1415F60B}"/>
          </ac:spMkLst>
        </pc:spChg>
      </pc:sldChg>
      <pc:sldChg chg="delSp">
        <pc:chgData name="Manjari Mishra" userId="S::a1887128@mail.niu.edu::a600b3be-5780-45a2-b1a4-2bcd32107119" providerId="AD" clId="Web-{F7482A63-C09F-F93A-7D23-F010D8EB717F}" dt="2021-03-29T16:33:15.330" v="24"/>
        <pc:sldMkLst>
          <pc:docMk/>
          <pc:sldMk cId="1202455922" sldId="294"/>
        </pc:sldMkLst>
        <pc:spChg chg="del">
          <ac:chgData name="Manjari Mishra" userId="S::a1887128@mail.niu.edu::a600b3be-5780-45a2-b1a4-2bcd32107119" providerId="AD" clId="Web-{F7482A63-C09F-F93A-7D23-F010D8EB717F}" dt="2021-03-29T16:33:15.330" v="24"/>
          <ac:spMkLst>
            <pc:docMk/>
            <pc:sldMk cId="1202455922" sldId="294"/>
            <ac:spMk id="2" creationId="{D33BE217-4249-4056-8927-89C7BD8029E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74F6-C398-462A-9A9E-56068DD25D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5D6267-BC02-4856-B7F2-4294A8918C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7849C6-ED4A-429F-9B89-4F6B65DF9FAD}"/>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5" name="Footer Placeholder 4">
            <a:extLst>
              <a:ext uri="{FF2B5EF4-FFF2-40B4-BE49-F238E27FC236}">
                <a16:creationId xmlns:a16="http://schemas.microsoft.com/office/drawing/2014/main" id="{343043D5-9FA7-4F49-A073-B63760748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4367C-0C92-47B1-BF42-912920E26E88}"/>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126923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9D37-CDBC-4551-B9DF-EA290280C9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A6DFA4-472D-4BD3-AE2D-523B4E3EBD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4DE3F-CEC2-4565-B925-2906E10EED75}"/>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5" name="Footer Placeholder 4">
            <a:extLst>
              <a:ext uri="{FF2B5EF4-FFF2-40B4-BE49-F238E27FC236}">
                <a16:creationId xmlns:a16="http://schemas.microsoft.com/office/drawing/2014/main" id="{3CDE1127-C3F1-4214-8C04-F71C4E9AE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D632C-5C05-4CEB-879B-45DBD05BA08A}"/>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29918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52BC1C-D907-4026-9BE9-81A2FB8FB2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B72B6B-8CA5-4AEB-8AD5-5741173222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AECF2-DA44-4EC3-B4CC-B9F7D8AE87CE}"/>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5" name="Footer Placeholder 4">
            <a:extLst>
              <a:ext uri="{FF2B5EF4-FFF2-40B4-BE49-F238E27FC236}">
                <a16:creationId xmlns:a16="http://schemas.microsoft.com/office/drawing/2014/main" id="{C0795E10-A6C6-4062-9CE2-B8EAC8BF4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E775A-ACFB-4436-B7E1-A8317AA3FFE1}"/>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402919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48EF-4CC5-4109-8CAB-CA66BA71D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7C52E-B1EC-4344-837A-E094B07A45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D4DB3-EC9E-4EBD-91B4-7F1478D51BEE}"/>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5" name="Footer Placeholder 4">
            <a:extLst>
              <a:ext uri="{FF2B5EF4-FFF2-40B4-BE49-F238E27FC236}">
                <a16:creationId xmlns:a16="http://schemas.microsoft.com/office/drawing/2014/main" id="{95466751-8A63-4343-8E43-908A8FCE0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59E77-484F-439B-B144-B890AEDAB519}"/>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3674098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0F5D-BD1A-4B83-AA61-D8FD5DF27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7F9590-EEBD-4F42-8A40-17092306B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0CB95BD-6309-4BE5-86C8-FAB63FD6BBE9}"/>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5" name="Footer Placeholder 4">
            <a:extLst>
              <a:ext uri="{FF2B5EF4-FFF2-40B4-BE49-F238E27FC236}">
                <a16:creationId xmlns:a16="http://schemas.microsoft.com/office/drawing/2014/main" id="{42D7CCDB-9CAC-4377-A55B-F700FDBA6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1D8ED-7028-4356-A33A-2E4359469CA2}"/>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1090593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13B2-020F-421E-8D68-75E61FF1A2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3BE63-8713-4E76-913F-A5F9442A0C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E41FB-D9BB-470B-8E63-D8163C45E5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985D14-8620-46A9-87C3-968AF567E260}"/>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6" name="Footer Placeholder 5">
            <a:extLst>
              <a:ext uri="{FF2B5EF4-FFF2-40B4-BE49-F238E27FC236}">
                <a16:creationId xmlns:a16="http://schemas.microsoft.com/office/drawing/2014/main" id="{F392F978-0B5B-40D4-87C7-812C9DCC9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FE3A8-F9E8-4006-B727-1DD09B86A67C}"/>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3761820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E881-B6EB-451E-93DF-79B50E39C5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5F0A75-5416-41B8-B2E0-5D14A9963F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418813-1F99-4498-B5A9-2EBE2C3B953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D3C45E-E1E5-406E-ADC2-CAE618EEF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3C9F979-1E42-4119-8937-683281B0F1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A55998-62F4-471E-8A47-522577246EC0}"/>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8" name="Footer Placeholder 7">
            <a:extLst>
              <a:ext uri="{FF2B5EF4-FFF2-40B4-BE49-F238E27FC236}">
                <a16:creationId xmlns:a16="http://schemas.microsoft.com/office/drawing/2014/main" id="{9426ED82-361B-42AE-9E6B-272BE8928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FB491D-E7E1-4CF4-AF4F-0F11D4AC3215}"/>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2348514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40FE4-75FB-490A-9136-ADE58B3B6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8A4943-9BC8-4E2F-9F91-B87D8D52BF87}"/>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4" name="Footer Placeholder 3">
            <a:extLst>
              <a:ext uri="{FF2B5EF4-FFF2-40B4-BE49-F238E27FC236}">
                <a16:creationId xmlns:a16="http://schemas.microsoft.com/office/drawing/2014/main" id="{1BEF90BA-041C-4D5D-AA75-EFC0343454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CAF384-2BF8-4D45-BD24-3FF4FB104433}"/>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57951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9D36D4-97B8-4FCD-92C5-B0F25BF3E77D}"/>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3" name="Footer Placeholder 2">
            <a:extLst>
              <a:ext uri="{FF2B5EF4-FFF2-40B4-BE49-F238E27FC236}">
                <a16:creationId xmlns:a16="http://schemas.microsoft.com/office/drawing/2014/main" id="{471E3D56-7B82-4EEB-B9D9-AFB29647D4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C3B161-6B41-4607-85CC-FADC576C02C6}"/>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4227386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BABB-F7E1-42DB-B9BF-75F90AD7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C6F7DC-ACFB-4F1C-807F-0498D6CD6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09C732-BF2B-4E15-9007-E7640C46F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06DA35-8C52-4825-B8F6-59EC1F163D31}"/>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6" name="Footer Placeholder 5">
            <a:extLst>
              <a:ext uri="{FF2B5EF4-FFF2-40B4-BE49-F238E27FC236}">
                <a16:creationId xmlns:a16="http://schemas.microsoft.com/office/drawing/2014/main" id="{2AC03DB0-86A4-43F1-A312-B9A318D62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DF5D0-3F27-4C37-8003-FF3B9F040C36}"/>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3734357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DB9B4-31E5-4F9E-8D77-1C85C027B0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C079CF-724D-494D-B8BC-190D2691AE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F56F55-C537-453A-9C3D-196857B54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43D408-8FB9-46D3-9FF0-817241800BD8}"/>
              </a:ext>
            </a:extLst>
          </p:cNvPr>
          <p:cNvSpPr>
            <a:spLocks noGrp="1"/>
          </p:cNvSpPr>
          <p:nvPr>
            <p:ph type="dt" sz="half" idx="10"/>
          </p:nvPr>
        </p:nvSpPr>
        <p:spPr/>
        <p:txBody>
          <a:bodyPr/>
          <a:lstStyle/>
          <a:p>
            <a:fld id="{91240BD5-DCD1-42D0-8809-1E84ABD408E3}" type="datetimeFigureOut">
              <a:rPr lang="en-US" smtClean="0"/>
              <a:t>3/29/2021</a:t>
            </a:fld>
            <a:endParaRPr lang="en-US"/>
          </a:p>
        </p:txBody>
      </p:sp>
      <p:sp>
        <p:nvSpPr>
          <p:cNvPr id="6" name="Footer Placeholder 5">
            <a:extLst>
              <a:ext uri="{FF2B5EF4-FFF2-40B4-BE49-F238E27FC236}">
                <a16:creationId xmlns:a16="http://schemas.microsoft.com/office/drawing/2014/main" id="{221C2A9F-87F1-421A-8105-1B2C5101EB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BCC6D-632D-487A-827C-49AF4721ADF5}"/>
              </a:ext>
            </a:extLst>
          </p:cNvPr>
          <p:cNvSpPr>
            <a:spLocks noGrp="1"/>
          </p:cNvSpPr>
          <p:nvPr>
            <p:ph type="sldNum" sz="quarter" idx="12"/>
          </p:nvPr>
        </p:nvSpPr>
        <p:spPr/>
        <p:txBody>
          <a:bodyPr/>
          <a:lstStyle/>
          <a:p>
            <a:fld id="{0A38FFAF-2691-460D-853C-C6752C21F734}" type="slidenum">
              <a:rPr lang="en-US" smtClean="0"/>
              <a:t>‹#›</a:t>
            </a:fld>
            <a:endParaRPr lang="en-US"/>
          </a:p>
        </p:txBody>
      </p:sp>
    </p:spTree>
    <p:extLst>
      <p:ext uri="{BB962C8B-B14F-4D97-AF65-F5344CB8AC3E}">
        <p14:creationId xmlns:p14="http://schemas.microsoft.com/office/powerpoint/2010/main" val="126922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2EE465-53E8-4629-AAA2-645AF52AF5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29CC4-661C-4259-8A42-172EF25A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E426B-3F7C-4B94-BA82-EE0AAD907C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40BD5-DCD1-42D0-8809-1E84ABD408E3}" type="datetimeFigureOut">
              <a:rPr lang="en-US" smtClean="0"/>
              <a:t>3/29/2021</a:t>
            </a:fld>
            <a:endParaRPr lang="en-US"/>
          </a:p>
        </p:txBody>
      </p:sp>
      <p:sp>
        <p:nvSpPr>
          <p:cNvPr id="5" name="Footer Placeholder 4">
            <a:extLst>
              <a:ext uri="{FF2B5EF4-FFF2-40B4-BE49-F238E27FC236}">
                <a16:creationId xmlns:a16="http://schemas.microsoft.com/office/drawing/2014/main" id="{6FA8AC16-8197-40FC-B923-7A5D1D99E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22F491-499E-401E-ABDE-DA34807E42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38FFAF-2691-460D-853C-C6752C21F734}" type="slidenum">
              <a:rPr lang="en-US" smtClean="0"/>
              <a:t>‹#›</a:t>
            </a:fld>
            <a:endParaRPr lang="en-US"/>
          </a:p>
        </p:txBody>
      </p:sp>
    </p:spTree>
    <p:extLst>
      <p:ext uri="{BB962C8B-B14F-4D97-AF65-F5344CB8AC3E}">
        <p14:creationId xmlns:p14="http://schemas.microsoft.com/office/powerpoint/2010/main" val="857785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AFbu21AGSho&amp;t=8s&amp;ab_channel=NatGeoWILD"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illinois.pbslearningmedia.org/resource/63e59559-eaac-46ce-b56b-134356e0984b/dissection-101-detailed-crayfish-dissection-part-ii/" TargetMode="External"/><Relationship Id="rId2" Type="http://schemas.openxmlformats.org/officeDocument/2006/relationships/hyperlink" Target="https://illinois.pbslearningmedia.org/resource/7d86b548-5bdf-4596-82a8-6f858da2eb82/detailed-crayfish-dissection-video-part-i/"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aJb-u-1LPzY&amp;ab_channel=ZebHallock"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AFbu21AGSho&amp;ab_channel=NatGeoWILD"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9D75CD-1193-4667-A095-37D6B5926B94}"/>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D1CAC386-2DD0-45E1-BBA3-B23B1415F60B}"/>
              </a:ext>
            </a:extLst>
          </p:cNvPr>
          <p:cNvSpPr>
            <a:spLocks noGrp="1"/>
          </p:cNvSpPr>
          <p:nvPr>
            <p:ph idx="1"/>
          </p:nvPr>
        </p:nvSpPr>
        <p:spPr/>
        <p:txBody>
          <a:bodyPr vert="horz" lIns="91440" tIns="45720" rIns="91440" bIns="45720" rtlCol="0" anchor="t">
            <a:normAutofit/>
          </a:bodyPr>
          <a:lstStyle/>
          <a:p>
            <a:pPr marL="0" indent="0">
              <a:buNone/>
            </a:pPr>
            <a:endParaRPr lang="en-US" dirty="0"/>
          </a:p>
          <a:p>
            <a:r>
              <a:rPr lang="en-US" dirty="0"/>
              <a:t>Lecture on chapter 12 (Crustaceans pgs. 92-93) and 13 arthropods (pgs. 95-98).</a:t>
            </a:r>
            <a:endParaRPr lang="en-US" dirty="0">
              <a:cs typeface="Calibri"/>
            </a:endParaRPr>
          </a:p>
          <a:p>
            <a:pPr lvl="1"/>
            <a:r>
              <a:rPr lang="en-US" dirty="0"/>
              <a:t>Crustaceans </a:t>
            </a:r>
          </a:p>
          <a:p>
            <a:pPr lvl="1"/>
            <a:r>
              <a:rPr lang="en-US" dirty="0"/>
              <a:t>Getting to land</a:t>
            </a:r>
          </a:p>
          <a:p>
            <a:pPr lvl="1"/>
            <a:r>
              <a:rPr lang="en-US" dirty="0"/>
              <a:t>Chelicerata </a:t>
            </a:r>
          </a:p>
          <a:p>
            <a:pPr lvl="1"/>
            <a:r>
              <a:rPr lang="en-US" dirty="0" err="1"/>
              <a:t>Insecta</a:t>
            </a:r>
            <a:endParaRPr lang="en-US" dirty="0"/>
          </a:p>
          <a:p>
            <a:r>
              <a:rPr lang="en-US" dirty="0"/>
              <a:t>Lab worksheet</a:t>
            </a:r>
          </a:p>
        </p:txBody>
      </p:sp>
    </p:spTree>
    <p:extLst>
      <p:ext uri="{BB962C8B-B14F-4D97-AF65-F5344CB8AC3E}">
        <p14:creationId xmlns:p14="http://schemas.microsoft.com/office/powerpoint/2010/main" val="1919323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0891-6CAC-4171-BD7D-923A34891A7B}"/>
              </a:ext>
            </a:extLst>
          </p:cNvPr>
          <p:cNvSpPr>
            <a:spLocks noGrp="1"/>
          </p:cNvSpPr>
          <p:nvPr>
            <p:ph type="title"/>
          </p:nvPr>
        </p:nvSpPr>
        <p:spPr/>
        <p:txBody>
          <a:bodyPr/>
          <a:lstStyle/>
          <a:p>
            <a:r>
              <a:rPr lang="en-US" dirty="0"/>
              <a:t>Arthropoda- </a:t>
            </a:r>
            <a:r>
              <a:rPr lang="en-US" dirty="0" err="1"/>
              <a:t>Insecta</a:t>
            </a:r>
            <a:r>
              <a:rPr lang="en-US" dirty="0"/>
              <a:t> (Insects)</a:t>
            </a:r>
          </a:p>
        </p:txBody>
      </p:sp>
      <p:sp>
        <p:nvSpPr>
          <p:cNvPr id="3" name="Content Placeholder 2">
            <a:extLst>
              <a:ext uri="{FF2B5EF4-FFF2-40B4-BE49-F238E27FC236}">
                <a16:creationId xmlns:a16="http://schemas.microsoft.com/office/drawing/2014/main" id="{1405B612-4AD1-4868-AE45-63AE9D81B3B6}"/>
              </a:ext>
            </a:extLst>
          </p:cNvPr>
          <p:cNvSpPr>
            <a:spLocks noGrp="1"/>
          </p:cNvSpPr>
          <p:nvPr>
            <p:ph idx="1"/>
          </p:nvPr>
        </p:nvSpPr>
        <p:spPr>
          <a:xfrm>
            <a:off x="133165" y="1825624"/>
            <a:ext cx="6818051" cy="5032375"/>
          </a:xfrm>
        </p:spPr>
        <p:txBody>
          <a:bodyPr>
            <a:normAutofit/>
          </a:bodyPr>
          <a:lstStyle/>
          <a:p>
            <a:r>
              <a:rPr lang="en-US" dirty="0"/>
              <a:t>Insects have mandibles and compound eyes (like crustaceans)</a:t>
            </a:r>
          </a:p>
          <a:p>
            <a:r>
              <a:rPr lang="en-US" dirty="0"/>
              <a:t>Most insects also have simple eyes</a:t>
            </a:r>
          </a:p>
          <a:p>
            <a:r>
              <a:rPr lang="en-US" dirty="0"/>
              <a:t>Insect appendages are unbranched</a:t>
            </a:r>
          </a:p>
          <a:p>
            <a:r>
              <a:rPr lang="en-US" dirty="0"/>
              <a:t>Most insects are terrestrial (some insects are aquatic/semi-aquatic or have aquatic periods in their lifecycle but this appears to be a secondary adaption)</a:t>
            </a:r>
          </a:p>
          <a:p>
            <a:r>
              <a:rPr lang="en-US" dirty="0"/>
              <a:t>Insects include: Grasshoppers, flies, cockroaches, ants, bees, butterflies, beetles, weevils, termites, moths . . .</a:t>
            </a:r>
          </a:p>
        </p:txBody>
      </p:sp>
      <p:pic>
        <p:nvPicPr>
          <p:cNvPr id="4" name="Picture 3">
            <a:extLst>
              <a:ext uri="{FF2B5EF4-FFF2-40B4-BE49-F238E27FC236}">
                <a16:creationId xmlns:a16="http://schemas.microsoft.com/office/drawing/2014/main" id="{16A3917F-DFAB-4BE8-ABA5-9376C857BD30}"/>
              </a:ext>
            </a:extLst>
          </p:cNvPr>
          <p:cNvPicPr>
            <a:picLocks noChangeAspect="1"/>
          </p:cNvPicPr>
          <p:nvPr/>
        </p:nvPicPr>
        <p:blipFill>
          <a:blip r:embed="rId2"/>
          <a:stretch>
            <a:fillRect/>
          </a:stretch>
        </p:blipFill>
        <p:spPr>
          <a:xfrm>
            <a:off x="7039860" y="1305016"/>
            <a:ext cx="5152139" cy="5152139"/>
          </a:xfrm>
          <a:prstGeom prst="rect">
            <a:avLst/>
          </a:prstGeom>
        </p:spPr>
      </p:pic>
      <p:sp>
        <p:nvSpPr>
          <p:cNvPr id="5" name="TextBox 4">
            <a:extLst>
              <a:ext uri="{FF2B5EF4-FFF2-40B4-BE49-F238E27FC236}">
                <a16:creationId xmlns:a16="http://schemas.microsoft.com/office/drawing/2014/main" id="{E6BF4B4A-ADCF-44D0-BE3A-162C0B565929}"/>
              </a:ext>
            </a:extLst>
          </p:cNvPr>
          <p:cNvSpPr txBox="1"/>
          <p:nvPr/>
        </p:nvSpPr>
        <p:spPr>
          <a:xfrm>
            <a:off x="7039860" y="6457155"/>
            <a:ext cx="2601290" cy="215444"/>
          </a:xfrm>
          <a:prstGeom prst="rect">
            <a:avLst/>
          </a:prstGeom>
          <a:noFill/>
        </p:spPr>
        <p:txBody>
          <a:bodyPr wrap="square" rtlCol="0">
            <a:spAutoFit/>
          </a:bodyPr>
          <a:lstStyle/>
          <a:p>
            <a:r>
              <a:rPr lang="en-US" sz="800" dirty="0"/>
              <a:t>Gary Larson</a:t>
            </a:r>
          </a:p>
        </p:txBody>
      </p:sp>
    </p:spTree>
    <p:extLst>
      <p:ext uri="{BB962C8B-B14F-4D97-AF65-F5344CB8AC3E}">
        <p14:creationId xmlns:p14="http://schemas.microsoft.com/office/powerpoint/2010/main" val="3480833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A428E-AC1B-4FD3-BD74-4C8D514D1EB6}"/>
              </a:ext>
            </a:extLst>
          </p:cNvPr>
          <p:cNvSpPr>
            <a:spLocks noGrp="1"/>
          </p:cNvSpPr>
          <p:nvPr>
            <p:ph type="title"/>
          </p:nvPr>
        </p:nvSpPr>
        <p:spPr/>
        <p:txBody>
          <a:bodyPr/>
          <a:lstStyle/>
          <a:p>
            <a:r>
              <a:rPr lang="en-US" dirty="0"/>
              <a:t>Insect Anatomy </a:t>
            </a:r>
          </a:p>
        </p:txBody>
      </p:sp>
      <p:sp>
        <p:nvSpPr>
          <p:cNvPr id="3" name="Content Placeholder 2">
            <a:extLst>
              <a:ext uri="{FF2B5EF4-FFF2-40B4-BE49-F238E27FC236}">
                <a16:creationId xmlns:a16="http://schemas.microsoft.com/office/drawing/2014/main" id="{F2DE732D-50C9-4268-A6E3-8577ABC64781}"/>
              </a:ext>
            </a:extLst>
          </p:cNvPr>
          <p:cNvSpPr>
            <a:spLocks noGrp="1"/>
          </p:cNvSpPr>
          <p:nvPr>
            <p:ph idx="1"/>
          </p:nvPr>
        </p:nvSpPr>
        <p:spPr>
          <a:xfrm>
            <a:off x="0" y="1825624"/>
            <a:ext cx="6096000" cy="5032375"/>
          </a:xfrm>
        </p:spPr>
        <p:txBody>
          <a:bodyPr>
            <a:normAutofit/>
          </a:bodyPr>
          <a:lstStyle/>
          <a:p>
            <a:r>
              <a:rPr lang="en-US" dirty="0"/>
              <a:t>3 body regions</a:t>
            </a:r>
          </a:p>
          <a:p>
            <a:pPr lvl="1"/>
            <a:r>
              <a:rPr lang="en-US" dirty="0"/>
              <a:t>Head</a:t>
            </a:r>
          </a:p>
          <a:p>
            <a:pPr lvl="1"/>
            <a:r>
              <a:rPr lang="en-US" dirty="0"/>
              <a:t>Thorax</a:t>
            </a:r>
          </a:p>
          <a:p>
            <a:pPr lvl="1"/>
            <a:r>
              <a:rPr lang="en-US" dirty="0"/>
              <a:t>Abdomen</a:t>
            </a:r>
          </a:p>
          <a:p>
            <a:r>
              <a:rPr lang="en-US" dirty="0"/>
              <a:t>Wings are not appendages, they are extensions of the exoskeleton</a:t>
            </a:r>
          </a:p>
          <a:p>
            <a:pPr lvl="1"/>
            <a:r>
              <a:rPr lang="en-US" dirty="0"/>
              <a:t>Insects can have 0, 1, or 2 pairs of wings</a:t>
            </a:r>
          </a:p>
          <a:p>
            <a:r>
              <a:rPr lang="en-US" dirty="0"/>
              <a:t>3 pairs of walking legs</a:t>
            </a:r>
          </a:p>
          <a:p>
            <a:r>
              <a:rPr lang="en-US" dirty="0"/>
              <a:t>In some insect species appendages on the abdomen form a stinger or egg-laying tube (ovipositor)</a:t>
            </a:r>
          </a:p>
        </p:txBody>
      </p:sp>
      <p:pic>
        <p:nvPicPr>
          <p:cNvPr id="3074" name="Picture 2">
            <a:extLst>
              <a:ext uri="{FF2B5EF4-FFF2-40B4-BE49-F238E27FC236}">
                <a16:creationId xmlns:a16="http://schemas.microsoft.com/office/drawing/2014/main" id="{71AF6351-0D3A-4B1E-9692-0C935C3CD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9" y="2216320"/>
            <a:ext cx="6041439" cy="26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797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BB76E-0B43-4EAC-B514-1E17DEBF4149}"/>
              </a:ext>
            </a:extLst>
          </p:cNvPr>
          <p:cNvSpPr>
            <a:spLocks noGrp="1"/>
          </p:cNvSpPr>
          <p:nvPr>
            <p:ph type="title"/>
          </p:nvPr>
        </p:nvSpPr>
        <p:spPr/>
        <p:txBody>
          <a:bodyPr/>
          <a:lstStyle/>
          <a:p>
            <a:r>
              <a:rPr lang="en-US" dirty="0"/>
              <a:t>Insect Anatomy </a:t>
            </a:r>
          </a:p>
        </p:txBody>
      </p:sp>
      <p:sp>
        <p:nvSpPr>
          <p:cNvPr id="3" name="Content Placeholder 2">
            <a:extLst>
              <a:ext uri="{FF2B5EF4-FFF2-40B4-BE49-F238E27FC236}">
                <a16:creationId xmlns:a16="http://schemas.microsoft.com/office/drawing/2014/main" id="{B7CE89EE-86DC-4B96-9428-DCA2108B839A}"/>
              </a:ext>
            </a:extLst>
          </p:cNvPr>
          <p:cNvSpPr>
            <a:spLocks noGrp="1"/>
          </p:cNvSpPr>
          <p:nvPr>
            <p:ph idx="1"/>
          </p:nvPr>
        </p:nvSpPr>
        <p:spPr>
          <a:xfrm>
            <a:off x="0" y="1518082"/>
            <a:ext cx="5539666" cy="5339918"/>
          </a:xfrm>
        </p:spPr>
        <p:txBody>
          <a:bodyPr>
            <a:normAutofit lnSpcReduction="10000"/>
          </a:bodyPr>
          <a:lstStyle/>
          <a:p>
            <a:r>
              <a:rPr lang="en-US" dirty="0"/>
              <a:t>The Head has 4 pairs of segmental appendages:</a:t>
            </a:r>
          </a:p>
          <a:p>
            <a:pPr lvl="1"/>
            <a:r>
              <a:rPr lang="en-US" dirty="0"/>
              <a:t>3 pairs for mouthparts (including mandibles)</a:t>
            </a:r>
          </a:p>
          <a:p>
            <a:pPr lvl="1"/>
            <a:r>
              <a:rPr lang="en-US" dirty="0"/>
              <a:t>1 pair of antennae </a:t>
            </a:r>
          </a:p>
          <a:p>
            <a:r>
              <a:rPr lang="en-US" dirty="0"/>
              <a:t>Digestion</a:t>
            </a:r>
          </a:p>
          <a:p>
            <a:pPr lvl="1"/>
            <a:r>
              <a:rPr lang="en-US" dirty="0"/>
              <a:t>Esophagus to the crop to the stomach to the intestine and waste is excreted via the anus </a:t>
            </a:r>
          </a:p>
          <a:p>
            <a:r>
              <a:rPr lang="en-US" dirty="0"/>
              <a:t>Malpighian tubules</a:t>
            </a:r>
          </a:p>
          <a:p>
            <a:pPr lvl="1"/>
            <a:r>
              <a:rPr lang="en-US" dirty="0"/>
              <a:t>Are connected to the intestine</a:t>
            </a:r>
          </a:p>
          <a:p>
            <a:pPr lvl="1"/>
            <a:r>
              <a:rPr lang="en-US" dirty="0"/>
              <a:t>Act as a primitive kidney</a:t>
            </a:r>
          </a:p>
          <a:p>
            <a:r>
              <a:rPr lang="en-US" dirty="0"/>
              <a:t>Respiration </a:t>
            </a:r>
          </a:p>
          <a:p>
            <a:pPr lvl="1"/>
            <a:r>
              <a:rPr lang="en-US" dirty="0"/>
              <a:t>Spiracles</a:t>
            </a:r>
          </a:p>
          <a:p>
            <a:pPr marL="457200" lvl="1" indent="0">
              <a:buNone/>
            </a:pPr>
            <a:endParaRPr lang="en-US" dirty="0"/>
          </a:p>
        </p:txBody>
      </p:sp>
      <p:pic>
        <p:nvPicPr>
          <p:cNvPr id="4098" name="Picture 2">
            <a:extLst>
              <a:ext uri="{FF2B5EF4-FFF2-40B4-BE49-F238E27FC236}">
                <a16:creationId xmlns:a16="http://schemas.microsoft.com/office/drawing/2014/main" id="{98E1A3B9-D36D-4A7F-AC45-0282D7566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848" y="107527"/>
            <a:ext cx="6620152" cy="24664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A66921C-7FDA-49E9-8155-8A325E835BCD}"/>
              </a:ext>
            </a:extLst>
          </p:cNvPr>
          <p:cNvPicPr>
            <a:picLocks noChangeAspect="1"/>
          </p:cNvPicPr>
          <p:nvPr/>
        </p:nvPicPr>
        <p:blipFill>
          <a:blip r:embed="rId3"/>
          <a:stretch>
            <a:fillRect/>
          </a:stretch>
        </p:blipFill>
        <p:spPr>
          <a:xfrm>
            <a:off x="5694717" y="2645268"/>
            <a:ext cx="6374413" cy="3586856"/>
          </a:xfrm>
          <a:prstGeom prst="rect">
            <a:avLst/>
          </a:prstGeom>
        </p:spPr>
      </p:pic>
    </p:spTree>
    <p:extLst>
      <p:ext uri="{BB962C8B-B14F-4D97-AF65-F5344CB8AC3E}">
        <p14:creationId xmlns:p14="http://schemas.microsoft.com/office/powerpoint/2010/main" val="445998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97CFB-9A95-4C5A-BC0A-0A3951948C4D}"/>
              </a:ext>
            </a:extLst>
          </p:cNvPr>
          <p:cNvSpPr>
            <a:spLocks noGrp="1"/>
          </p:cNvSpPr>
          <p:nvPr>
            <p:ph type="title"/>
          </p:nvPr>
        </p:nvSpPr>
        <p:spPr/>
        <p:txBody>
          <a:bodyPr/>
          <a:lstStyle/>
          <a:p>
            <a:r>
              <a:rPr lang="en-US" dirty="0"/>
              <a:t>Insect Lifecycles</a:t>
            </a:r>
          </a:p>
        </p:txBody>
      </p:sp>
      <p:sp>
        <p:nvSpPr>
          <p:cNvPr id="3" name="Content Placeholder 2">
            <a:extLst>
              <a:ext uri="{FF2B5EF4-FFF2-40B4-BE49-F238E27FC236}">
                <a16:creationId xmlns:a16="http://schemas.microsoft.com/office/drawing/2014/main" id="{EFB4748D-ED46-46F7-9435-98976C7392A5}"/>
              </a:ext>
            </a:extLst>
          </p:cNvPr>
          <p:cNvSpPr>
            <a:spLocks noGrp="1"/>
          </p:cNvSpPr>
          <p:nvPr>
            <p:ph idx="1"/>
          </p:nvPr>
        </p:nvSpPr>
        <p:spPr>
          <a:xfrm>
            <a:off x="65843" y="2141537"/>
            <a:ext cx="6095260" cy="4351338"/>
          </a:xfrm>
        </p:spPr>
        <p:txBody>
          <a:bodyPr>
            <a:normAutofit lnSpcReduction="10000"/>
          </a:bodyPr>
          <a:lstStyle/>
          <a:p>
            <a:r>
              <a:rPr lang="en-US" dirty="0"/>
              <a:t>Incomplete Metamorphosis</a:t>
            </a:r>
          </a:p>
          <a:p>
            <a:pPr lvl="1"/>
            <a:r>
              <a:rPr lang="en-US" dirty="0"/>
              <a:t>Eggs hatch into tiny adults called nymphs</a:t>
            </a:r>
          </a:p>
          <a:p>
            <a:pPr lvl="1"/>
            <a:r>
              <a:rPr lang="en-US" dirty="0"/>
              <a:t>As the nymph grows it will shed its exoskeleton</a:t>
            </a:r>
          </a:p>
          <a:p>
            <a:pPr lvl="1"/>
            <a:r>
              <a:rPr lang="en-US" dirty="0"/>
              <a:t>This pattern of growth and shedding repeats until the nymph reaches adult size</a:t>
            </a:r>
          </a:p>
          <a:p>
            <a:pPr lvl="1"/>
            <a:r>
              <a:rPr lang="en-US" dirty="0"/>
              <a:t>Insect orders that undergo incomplete metamorphosis include Hemiptera (true bugs), </a:t>
            </a:r>
            <a:r>
              <a:rPr lang="en-US" dirty="0" err="1"/>
              <a:t>Blattodea</a:t>
            </a:r>
            <a:r>
              <a:rPr lang="en-US" dirty="0"/>
              <a:t> (cockroaches and termites), </a:t>
            </a:r>
            <a:r>
              <a:rPr lang="en-US" dirty="0" err="1"/>
              <a:t>Mantodea</a:t>
            </a:r>
            <a:r>
              <a:rPr lang="en-US" dirty="0"/>
              <a:t> (mantises), Odonata (Damselflies and dragonflies) and Orthoptera (grasshoppers, katydids, crickets)</a:t>
            </a:r>
          </a:p>
        </p:txBody>
      </p:sp>
      <p:pic>
        <p:nvPicPr>
          <p:cNvPr id="5122" name="Picture 2" descr="Image result for hemimetabolous metamorphosis">
            <a:extLst>
              <a:ext uri="{FF2B5EF4-FFF2-40B4-BE49-F238E27FC236}">
                <a16:creationId xmlns:a16="http://schemas.microsoft.com/office/drawing/2014/main" id="{E83185F0-E440-429E-86DC-E40797D7F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852" y="1895008"/>
            <a:ext cx="5934305" cy="478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842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3D960-423B-478F-B8C6-BE6CC2E1892C}"/>
              </a:ext>
            </a:extLst>
          </p:cNvPr>
          <p:cNvSpPr>
            <a:spLocks noGrp="1"/>
          </p:cNvSpPr>
          <p:nvPr>
            <p:ph type="title"/>
          </p:nvPr>
        </p:nvSpPr>
        <p:spPr/>
        <p:txBody>
          <a:bodyPr/>
          <a:lstStyle/>
          <a:p>
            <a:r>
              <a:rPr lang="en-US" dirty="0"/>
              <a:t>Insect Lifecycles</a:t>
            </a:r>
          </a:p>
        </p:txBody>
      </p:sp>
      <p:sp>
        <p:nvSpPr>
          <p:cNvPr id="3" name="Content Placeholder 2">
            <a:extLst>
              <a:ext uri="{FF2B5EF4-FFF2-40B4-BE49-F238E27FC236}">
                <a16:creationId xmlns:a16="http://schemas.microsoft.com/office/drawing/2014/main" id="{1033A10B-3FFF-4D68-9B71-51E683F2EC6E}"/>
              </a:ext>
            </a:extLst>
          </p:cNvPr>
          <p:cNvSpPr>
            <a:spLocks noGrp="1"/>
          </p:cNvSpPr>
          <p:nvPr>
            <p:ph idx="1"/>
          </p:nvPr>
        </p:nvSpPr>
        <p:spPr>
          <a:xfrm>
            <a:off x="740" y="1790114"/>
            <a:ext cx="6095260" cy="4351338"/>
          </a:xfrm>
        </p:spPr>
        <p:txBody>
          <a:bodyPr>
            <a:normAutofit lnSpcReduction="10000"/>
          </a:bodyPr>
          <a:lstStyle/>
          <a:p>
            <a:r>
              <a:rPr lang="en-US" dirty="0"/>
              <a:t>Complete Metamorphosis</a:t>
            </a:r>
          </a:p>
          <a:p>
            <a:pPr lvl="1"/>
            <a:r>
              <a:rPr lang="en-US" dirty="0"/>
              <a:t>Hatches from egg into larva</a:t>
            </a:r>
          </a:p>
          <a:p>
            <a:pPr lvl="1"/>
            <a:r>
              <a:rPr lang="en-US" dirty="0"/>
              <a:t>Larva pupates into a pupa</a:t>
            </a:r>
          </a:p>
          <a:p>
            <a:pPr lvl="1"/>
            <a:r>
              <a:rPr lang="en-US" dirty="0"/>
              <a:t>Pupa forms into the adult form</a:t>
            </a:r>
          </a:p>
          <a:p>
            <a:pPr lvl="1"/>
            <a:r>
              <a:rPr lang="en-US" dirty="0"/>
              <a:t>Most orders of insects undergo complete metamorphosis: Coleoptera (beetles), Hymenoptera (bees and ants), </a:t>
            </a:r>
            <a:r>
              <a:rPr lang="en-US" dirty="0" err="1"/>
              <a:t>Diptera</a:t>
            </a:r>
            <a:r>
              <a:rPr lang="en-US" dirty="0"/>
              <a:t> (flies), Lepidoptera (moths and butterflies) . . .</a:t>
            </a:r>
          </a:p>
          <a:p>
            <a:pPr lvl="1"/>
            <a:r>
              <a:rPr lang="en-US" dirty="0">
                <a:hlinkClick r:id="rId2"/>
              </a:rPr>
              <a:t>https://www.youtube.com/watch?v=AFbu21AGSho&amp;t=8s&amp;ab_channel=NatGeoWILD</a:t>
            </a:r>
            <a:endParaRPr lang="en-US" dirty="0"/>
          </a:p>
        </p:txBody>
      </p:sp>
      <p:pic>
        <p:nvPicPr>
          <p:cNvPr id="4" name="Picture 3">
            <a:extLst>
              <a:ext uri="{FF2B5EF4-FFF2-40B4-BE49-F238E27FC236}">
                <a16:creationId xmlns:a16="http://schemas.microsoft.com/office/drawing/2014/main" id="{23B55E60-F6C6-4DB2-9CF4-D694F7425651}"/>
              </a:ext>
            </a:extLst>
          </p:cNvPr>
          <p:cNvPicPr>
            <a:picLocks noChangeAspect="1"/>
          </p:cNvPicPr>
          <p:nvPr/>
        </p:nvPicPr>
        <p:blipFill>
          <a:blip r:embed="rId3"/>
          <a:stretch>
            <a:fillRect/>
          </a:stretch>
        </p:blipFill>
        <p:spPr>
          <a:xfrm>
            <a:off x="6312905" y="922999"/>
            <a:ext cx="5875396" cy="5569875"/>
          </a:xfrm>
          <a:prstGeom prst="rect">
            <a:avLst/>
          </a:prstGeom>
        </p:spPr>
      </p:pic>
    </p:spTree>
    <p:extLst>
      <p:ext uri="{BB962C8B-B14F-4D97-AF65-F5344CB8AC3E}">
        <p14:creationId xmlns:p14="http://schemas.microsoft.com/office/powerpoint/2010/main" val="163965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A44-F74C-40BA-B555-50975762D55F}"/>
              </a:ext>
            </a:extLst>
          </p:cNvPr>
          <p:cNvSpPr>
            <a:spLocks noGrp="1"/>
          </p:cNvSpPr>
          <p:nvPr>
            <p:ph type="title"/>
          </p:nvPr>
        </p:nvSpPr>
        <p:spPr>
          <a:xfrm>
            <a:off x="838199" y="382699"/>
            <a:ext cx="10515600" cy="1325563"/>
          </a:xfrm>
        </p:spPr>
        <p:txBody>
          <a:bodyPr/>
          <a:lstStyle/>
          <a:p>
            <a:r>
              <a:rPr lang="en-US" dirty="0"/>
              <a:t>Lab activities </a:t>
            </a:r>
          </a:p>
        </p:txBody>
      </p:sp>
      <p:sp>
        <p:nvSpPr>
          <p:cNvPr id="3" name="Content Placeholder 2">
            <a:extLst>
              <a:ext uri="{FF2B5EF4-FFF2-40B4-BE49-F238E27FC236}">
                <a16:creationId xmlns:a16="http://schemas.microsoft.com/office/drawing/2014/main" id="{A8B09F8E-C796-4851-8C8B-24C5F7BF4E58}"/>
              </a:ext>
            </a:extLst>
          </p:cNvPr>
          <p:cNvSpPr>
            <a:spLocks noGrp="1"/>
          </p:cNvSpPr>
          <p:nvPr>
            <p:ph idx="1"/>
          </p:nvPr>
        </p:nvSpPr>
        <p:spPr>
          <a:xfrm>
            <a:off x="584716" y="1446878"/>
            <a:ext cx="10769083" cy="6138909"/>
          </a:xfrm>
        </p:spPr>
        <p:txBody>
          <a:bodyPr>
            <a:normAutofit/>
          </a:bodyPr>
          <a:lstStyle/>
          <a:p>
            <a:r>
              <a:rPr lang="en-US" b="1" dirty="0"/>
              <a:t>Investigation 6 (Chapter 12)</a:t>
            </a:r>
            <a:endParaRPr lang="en-US" dirty="0"/>
          </a:p>
          <a:p>
            <a:r>
              <a:rPr lang="en-US" dirty="0"/>
              <a:t>Part 1: Crayfish Appendages</a:t>
            </a:r>
          </a:p>
          <a:p>
            <a:pPr lvl="1"/>
            <a:r>
              <a:rPr lang="en-US" dirty="0"/>
              <a:t>Watch the following video that explores the appendages of a crayfish. Using the information from the video and figure 12.9 in the lab manual, answer the following questions. How many segments are in the abdomen? How many appendages are there? Don’t forget about the mouthparts and antennae! </a:t>
            </a:r>
            <a:r>
              <a:rPr lang="en-US" u="sng" dirty="0">
                <a:hlinkClick r:id="rId2"/>
              </a:rPr>
              <a:t>https://illinois.pbslearningmedia.org/resource/7d86b548-5bdf-4596-82a8-6f858da2eb82/detailed-crayfish-dissection-video-part-i/</a:t>
            </a:r>
            <a:r>
              <a:rPr lang="en-US" dirty="0"/>
              <a:t> </a:t>
            </a:r>
          </a:p>
          <a:p>
            <a:r>
              <a:rPr lang="en-US" dirty="0"/>
              <a:t>Part 2: Crayfish Dissection </a:t>
            </a:r>
          </a:p>
          <a:p>
            <a:pPr lvl="1"/>
            <a:r>
              <a:rPr lang="en-US" dirty="0"/>
              <a:t>Watch the following video about the internal anatomy of a crayfish. Note the arrangements of the gills at the base of each leg. How does this arrangement facilitate respiration? Draw a diagram of the digestive system of the crayfish. </a:t>
            </a:r>
            <a:r>
              <a:rPr lang="en-US" u="sng" dirty="0">
                <a:hlinkClick r:id="rId3"/>
              </a:rPr>
              <a:t>https://illinois.pbslearningmedia.org/resource/63e59559-eaac-46ce-b56b-134356e0984b/dissection-101-detailed-crayfish-dissection-part-ii/</a:t>
            </a:r>
            <a:endParaRPr lang="en-US" dirty="0"/>
          </a:p>
        </p:txBody>
      </p:sp>
    </p:spTree>
    <p:extLst>
      <p:ext uri="{BB962C8B-B14F-4D97-AF65-F5344CB8AC3E}">
        <p14:creationId xmlns:p14="http://schemas.microsoft.com/office/powerpoint/2010/main" val="1723843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306D-D0F5-4070-9F32-A190B40A74DC}"/>
              </a:ext>
            </a:extLst>
          </p:cNvPr>
          <p:cNvSpPr>
            <a:spLocks noGrp="1"/>
          </p:cNvSpPr>
          <p:nvPr>
            <p:ph type="title"/>
          </p:nvPr>
        </p:nvSpPr>
        <p:spPr>
          <a:xfrm>
            <a:off x="0" y="18255"/>
            <a:ext cx="10515600" cy="1325563"/>
          </a:xfrm>
        </p:spPr>
        <p:txBody>
          <a:bodyPr/>
          <a:lstStyle/>
          <a:p>
            <a:r>
              <a:rPr lang="en-US" dirty="0"/>
              <a:t>Lab Activities</a:t>
            </a:r>
          </a:p>
        </p:txBody>
      </p:sp>
      <p:sp>
        <p:nvSpPr>
          <p:cNvPr id="3" name="Content Placeholder 2">
            <a:extLst>
              <a:ext uri="{FF2B5EF4-FFF2-40B4-BE49-F238E27FC236}">
                <a16:creationId xmlns:a16="http://schemas.microsoft.com/office/drawing/2014/main" id="{3AB0289A-FC19-43F5-B9E5-B100499E2A73}"/>
              </a:ext>
            </a:extLst>
          </p:cNvPr>
          <p:cNvSpPr>
            <a:spLocks noGrp="1"/>
          </p:cNvSpPr>
          <p:nvPr>
            <p:ph idx="1"/>
          </p:nvPr>
        </p:nvSpPr>
        <p:spPr>
          <a:xfrm>
            <a:off x="0" y="901699"/>
            <a:ext cx="10515600" cy="4351338"/>
          </a:xfrm>
        </p:spPr>
        <p:txBody>
          <a:bodyPr>
            <a:normAutofit/>
          </a:bodyPr>
          <a:lstStyle/>
          <a:p>
            <a:r>
              <a:rPr lang="en-US" sz="2000" dirty="0"/>
              <a:t>Part 3: Crustacean Diversity</a:t>
            </a:r>
          </a:p>
          <a:p>
            <a:pPr lvl="0"/>
            <a:r>
              <a:rPr lang="en-US" sz="2000" dirty="0"/>
              <a:t>Using the images in the </a:t>
            </a:r>
            <a:r>
              <a:rPr lang="en-US" sz="2000" dirty="0" err="1"/>
              <a:t>powerpoint</a:t>
            </a:r>
            <a:r>
              <a:rPr lang="en-US" sz="2000" dirty="0"/>
              <a:t>, observe the different species of crustaceans. Compare them to the above investigations on the crayfish. What are some similarities that you notice? </a:t>
            </a:r>
          </a:p>
          <a:p>
            <a:pPr marL="0" indent="0">
              <a:buNone/>
            </a:pPr>
            <a:endParaRPr lang="en-US" sz="2000" dirty="0"/>
          </a:p>
        </p:txBody>
      </p:sp>
      <p:pic>
        <p:nvPicPr>
          <p:cNvPr id="1026" name="Picture 2" descr="Interesting facts about crustaceans | Just Fun Facts">
            <a:extLst>
              <a:ext uri="{FF2B5EF4-FFF2-40B4-BE49-F238E27FC236}">
                <a16:creationId xmlns:a16="http://schemas.microsoft.com/office/drawing/2014/main" id="{00320733-208F-4036-A514-099150ED1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7211"/>
            <a:ext cx="4876800" cy="3648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apanese spider crab - Wikipedia">
            <a:extLst>
              <a:ext uri="{FF2B5EF4-FFF2-40B4-BE49-F238E27FC236}">
                <a16:creationId xmlns:a16="http://schemas.microsoft.com/office/drawing/2014/main" id="{3AE16B31-FCBB-4E22-8FD4-6102B898B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857211"/>
            <a:ext cx="5114706" cy="36697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5BCB59-BE55-4BA6-88D5-D5502F899A2F}"/>
              </a:ext>
            </a:extLst>
          </p:cNvPr>
          <p:cNvSpPr txBox="1"/>
          <p:nvPr/>
        </p:nvSpPr>
        <p:spPr>
          <a:xfrm>
            <a:off x="5257800" y="5505286"/>
            <a:ext cx="3342290" cy="246221"/>
          </a:xfrm>
          <a:prstGeom prst="rect">
            <a:avLst/>
          </a:prstGeom>
          <a:noFill/>
        </p:spPr>
        <p:txBody>
          <a:bodyPr wrap="square" rtlCol="0">
            <a:spAutoFit/>
          </a:bodyPr>
          <a:lstStyle/>
          <a:p>
            <a:r>
              <a:rPr lang="en-US" sz="1000" dirty="0"/>
              <a:t>https://en.wikipedia.org/wiki/Japanese_spider_crab</a:t>
            </a:r>
          </a:p>
        </p:txBody>
      </p:sp>
    </p:spTree>
    <p:extLst>
      <p:ext uri="{BB962C8B-B14F-4D97-AF65-F5344CB8AC3E}">
        <p14:creationId xmlns:p14="http://schemas.microsoft.com/office/powerpoint/2010/main" val="3845941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DDFAE1-192B-4731-BD78-BBC8876D74E1}"/>
              </a:ext>
            </a:extLst>
          </p:cNvPr>
          <p:cNvSpPr txBox="1"/>
          <p:nvPr/>
        </p:nvSpPr>
        <p:spPr>
          <a:xfrm>
            <a:off x="0" y="2919646"/>
            <a:ext cx="4851918" cy="200055"/>
          </a:xfrm>
          <a:prstGeom prst="rect">
            <a:avLst/>
          </a:prstGeom>
          <a:noFill/>
        </p:spPr>
        <p:txBody>
          <a:bodyPr wrap="square" rtlCol="0">
            <a:spAutoFit/>
          </a:bodyPr>
          <a:lstStyle/>
          <a:p>
            <a:r>
              <a:rPr lang="en-US" sz="700" dirty="0"/>
              <a:t>https://www.sciencealert.com/scientists-discover-how-mantis-shrimp-can-punch-so-hard-without-damaging-their-claw</a:t>
            </a:r>
          </a:p>
        </p:txBody>
      </p:sp>
      <p:pic>
        <p:nvPicPr>
          <p:cNvPr id="2050" name="Picture 2" descr="Absurd Creature of the Week: The Feisty Shrimp That Kills With Bullets Made  of Bubbles | WIRED">
            <a:extLst>
              <a:ext uri="{FF2B5EF4-FFF2-40B4-BE49-F238E27FC236}">
                <a16:creationId xmlns:a16="http://schemas.microsoft.com/office/drawing/2014/main" id="{0036753D-7282-4B8E-AF1C-4F3C6F91F1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38593" y="0"/>
            <a:ext cx="6253407" cy="36530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C07216E-CBBE-48D7-8708-E08E90836D5B}"/>
              </a:ext>
            </a:extLst>
          </p:cNvPr>
          <p:cNvSpPr txBox="1"/>
          <p:nvPr/>
        </p:nvSpPr>
        <p:spPr>
          <a:xfrm>
            <a:off x="8838952" y="3810408"/>
            <a:ext cx="1513738" cy="415498"/>
          </a:xfrm>
          <a:prstGeom prst="rect">
            <a:avLst/>
          </a:prstGeom>
          <a:noFill/>
        </p:spPr>
        <p:txBody>
          <a:bodyPr wrap="square" rtlCol="0">
            <a:spAutoFit/>
          </a:bodyPr>
          <a:lstStyle/>
          <a:p>
            <a:r>
              <a:rPr lang="en-US" sz="700" dirty="0"/>
              <a:t>https://www.wired.com/2014/07/absurd-creature-of-the-week-pistol-shrimp/</a:t>
            </a:r>
          </a:p>
        </p:txBody>
      </p:sp>
      <p:pic>
        <p:nvPicPr>
          <p:cNvPr id="4" name="Picture 4">
            <a:extLst>
              <a:ext uri="{FF2B5EF4-FFF2-40B4-BE49-F238E27FC236}">
                <a16:creationId xmlns:a16="http://schemas.microsoft.com/office/drawing/2014/main" id="{528505A3-3227-425C-8AAF-19E7314B9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789467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455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F2F7-A747-4912-85EA-FB71A1BF0B98}"/>
              </a:ext>
            </a:extLst>
          </p:cNvPr>
          <p:cNvSpPr>
            <a:spLocks noGrp="1"/>
          </p:cNvSpPr>
          <p:nvPr>
            <p:ph type="title"/>
          </p:nvPr>
        </p:nvSpPr>
        <p:spPr>
          <a:xfrm>
            <a:off x="0" y="-72232"/>
            <a:ext cx="10515600" cy="1325563"/>
          </a:xfrm>
        </p:spPr>
        <p:txBody>
          <a:bodyPr/>
          <a:lstStyle/>
          <a:p>
            <a:r>
              <a:rPr lang="en-US" dirty="0"/>
              <a:t>Lab Activities</a:t>
            </a:r>
          </a:p>
        </p:txBody>
      </p:sp>
      <p:sp>
        <p:nvSpPr>
          <p:cNvPr id="3" name="Content Placeholder 2">
            <a:extLst>
              <a:ext uri="{FF2B5EF4-FFF2-40B4-BE49-F238E27FC236}">
                <a16:creationId xmlns:a16="http://schemas.microsoft.com/office/drawing/2014/main" id="{38165402-F069-4170-851B-20D6610244CB}"/>
              </a:ext>
            </a:extLst>
          </p:cNvPr>
          <p:cNvSpPr>
            <a:spLocks noGrp="1"/>
          </p:cNvSpPr>
          <p:nvPr>
            <p:ph idx="1"/>
          </p:nvPr>
        </p:nvSpPr>
        <p:spPr>
          <a:xfrm>
            <a:off x="207305" y="1253331"/>
            <a:ext cx="10515600" cy="4351338"/>
          </a:xfrm>
        </p:spPr>
        <p:txBody>
          <a:bodyPr vert="horz" lIns="91440" tIns="45720" rIns="91440" bIns="45720" rtlCol="0" anchor="t">
            <a:normAutofit/>
          </a:bodyPr>
          <a:lstStyle/>
          <a:p>
            <a:r>
              <a:rPr lang="en-US" dirty="0"/>
              <a:t>Investigation 1 (chapter 13):</a:t>
            </a:r>
          </a:p>
          <a:p>
            <a:r>
              <a:rPr lang="en-US" sz="1800" dirty="0"/>
              <a:t>Part 1: Watch the following video featuring a horseshoe crab as well as observe the pictures in the </a:t>
            </a:r>
            <a:r>
              <a:rPr lang="en-US" sz="1800" dirty="0" err="1"/>
              <a:t>powerpoint</a:t>
            </a:r>
            <a:r>
              <a:rPr lang="en-US" sz="1800" dirty="0"/>
              <a:t>. How does it compare to the crustaceans in the previous investigation? Are there antennae? Can you see any chelicerae? </a:t>
            </a:r>
            <a:r>
              <a:rPr lang="en-US" sz="1800" u="sng" dirty="0">
                <a:hlinkClick r:id="rId2"/>
              </a:rPr>
              <a:t>https://www.youtube.com/watch?v=aJb-u-1LPzY&amp;ab_channel=ZebHallock</a:t>
            </a:r>
            <a:r>
              <a:rPr lang="en-US" sz="1800" dirty="0"/>
              <a:t> </a:t>
            </a:r>
            <a:endParaRPr lang="en-US" sz="1600" dirty="0"/>
          </a:p>
          <a:p>
            <a:endParaRPr lang="en-US" dirty="0"/>
          </a:p>
        </p:txBody>
      </p:sp>
      <p:pic>
        <p:nvPicPr>
          <p:cNvPr id="3074" name="Picture 2" descr="Helping Overturned Horseshoe Crabs | by U.S. Fish and Wildlife Service |  Updates from the U.S. Fish and Wildlife Service | Medium">
            <a:extLst>
              <a:ext uri="{FF2B5EF4-FFF2-40B4-BE49-F238E27FC236}">
                <a16:creationId xmlns:a16="http://schemas.microsoft.com/office/drawing/2014/main" id="{959CE7AF-6091-4AC4-9D30-DA804E88C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05" y="2578894"/>
            <a:ext cx="5783317" cy="38573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ime for Horseshoe Crabs and the Shorebirds That Love Them - The New York  Times">
            <a:extLst>
              <a:ext uri="{FF2B5EF4-FFF2-40B4-BE49-F238E27FC236}">
                <a16:creationId xmlns:a16="http://schemas.microsoft.com/office/drawing/2014/main" id="{10FFAF03-B5C6-479E-955D-6E7F569E2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764" y="2576873"/>
            <a:ext cx="4277163" cy="428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07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3428C-FDF4-4A60-A547-4D9DB4F52BF4}"/>
              </a:ext>
            </a:extLst>
          </p:cNvPr>
          <p:cNvSpPr>
            <a:spLocks noGrp="1"/>
          </p:cNvSpPr>
          <p:nvPr>
            <p:ph type="title"/>
          </p:nvPr>
        </p:nvSpPr>
        <p:spPr>
          <a:xfrm>
            <a:off x="91966" y="-223454"/>
            <a:ext cx="10515600" cy="1325563"/>
          </a:xfrm>
        </p:spPr>
        <p:txBody>
          <a:bodyPr/>
          <a:lstStyle/>
          <a:p>
            <a:r>
              <a:rPr lang="en-US" dirty="0"/>
              <a:t>Lab Activities </a:t>
            </a:r>
          </a:p>
        </p:txBody>
      </p:sp>
      <p:sp>
        <p:nvSpPr>
          <p:cNvPr id="3" name="Content Placeholder 2">
            <a:extLst>
              <a:ext uri="{FF2B5EF4-FFF2-40B4-BE49-F238E27FC236}">
                <a16:creationId xmlns:a16="http://schemas.microsoft.com/office/drawing/2014/main" id="{469C058A-8FBE-4F53-B98A-43FD53958213}"/>
              </a:ext>
            </a:extLst>
          </p:cNvPr>
          <p:cNvSpPr>
            <a:spLocks noGrp="1"/>
          </p:cNvSpPr>
          <p:nvPr>
            <p:ph idx="1"/>
          </p:nvPr>
        </p:nvSpPr>
        <p:spPr>
          <a:xfrm>
            <a:off x="136854" y="732549"/>
            <a:ext cx="3373602" cy="4351338"/>
          </a:xfrm>
        </p:spPr>
        <p:txBody>
          <a:bodyPr>
            <a:normAutofit/>
          </a:bodyPr>
          <a:lstStyle/>
          <a:p>
            <a:r>
              <a:rPr lang="en-US" sz="2000" dirty="0"/>
              <a:t>Part 2: Arachnid Diversity</a:t>
            </a:r>
          </a:p>
          <a:p>
            <a:pPr lvl="0"/>
            <a:r>
              <a:rPr lang="en-US" sz="2000" dirty="0"/>
              <a:t>Survey the different pictures of arachnids in the </a:t>
            </a:r>
            <a:r>
              <a:rPr lang="en-US" sz="2000" dirty="0" err="1"/>
              <a:t>powerpoint</a:t>
            </a:r>
            <a:r>
              <a:rPr lang="en-US" sz="2000" dirty="0"/>
              <a:t>. Compare them to the horseshoe crab. How are they different/similar? Draw one of the arachnids as an example, making sure you label the chelicerae. </a:t>
            </a:r>
          </a:p>
          <a:p>
            <a:endParaRPr lang="en-US" sz="2000" dirty="0"/>
          </a:p>
        </p:txBody>
      </p:sp>
      <p:pic>
        <p:nvPicPr>
          <p:cNvPr id="4098" name="Picture 2" descr="Spider - Wikipedia">
            <a:extLst>
              <a:ext uri="{FF2B5EF4-FFF2-40B4-BE49-F238E27FC236}">
                <a16:creationId xmlns:a16="http://schemas.microsoft.com/office/drawing/2014/main" id="{6FBE09EB-6E5D-4CD2-BB36-12EE70BDB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0" y="0"/>
            <a:ext cx="49212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stinging strategies of seven scorpions | How it works | Earth Touch News">
            <a:extLst>
              <a:ext uri="{FF2B5EF4-FFF2-40B4-BE49-F238E27FC236}">
                <a16:creationId xmlns:a16="http://schemas.microsoft.com/office/drawing/2014/main" id="{7F923400-77CA-4A82-AACC-8DAEBA3FB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063" y="-49493"/>
            <a:ext cx="3715406" cy="27829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icks | NSF NEON | Open Data to Understand our Ecosystems">
            <a:extLst>
              <a:ext uri="{FF2B5EF4-FFF2-40B4-BE49-F238E27FC236}">
                <a16:creationId xmlns:a16="http://schemas.microsoft.com/office/drawing/2014/main" id="{724F6659-D58F-4FA8-B0B2-4A9635E78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5344" y="2724984"/>
            <a:ext cx="3715408" cy="371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91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951457E-495E-480C-9565-AB0F961ED018}"/>
              </a:ext>
            </a:extLst>
          </p:cNvPr>
          <p:cNvPicPr>
            <a:picLocks noChangeAspect="1"/>
          </p:cNvPicPr>
          <p:nvPr/>
        </p:nvPicPr>
        <p:blipFill rotWithShape="1">
          <a:blip r:embed="rId2"/>
          <a:srcRect l="39029" r="21315" b="44419"/>
          <a:stretch/>
        </p:blipFill>
        <p:spPr>
          <a:xfrm>
            <a:off x="8336190" y="4809187"/>
            <a:ext cx="1949038" cy="2048813"/>
          </a:xfrm>
          <a:prstGeom prst="rect">
            <a:avLst/>
          </a:prstGeom>
        </p:spPr>
      </p:pic>
      <p:pic>
        <p:nvPicPr>
          <p:cNvPr id="16" name="Picture 15">
            <a:extLst>
              <a:ext uri="{FF2B5EF4-FFF2-40B4-BE49-F238E27FC236}">
                <a16:creationId xmlns:a16="http://schemas.microsoft.com/office/drawing/2014/main" id="{9248817A-7600-4FA0-92D5-1BEF9A26F18E}"/>
              </a:ext>
            </a:extLst>
          </p:cNvPr>
          <p:cNvPicPr>
            <a:picLocks noChangeAspect="1"/>
          </p:cNvPicPr>
          <p:nvPr/>
        </p:nvPicPr>
        <p:blipFill rotWithShape="1">
          <a:blip r:embed="rId3"/>
          <a:srcRect l="6124" t="11473" r="12713" b="23333"/>
          <a:stretch/>
        </p:blipFill>
        <p:spPr>
          <a:xfrm>
            <a:off x="2044070" y="4809187"/>
            <a:ext cx="3492542" cy="2104031"/>
          </a:xfrm>
          <a:prstGeom prst="rect">
            <a:avLst/>
          </a:prstGeom>
        </p:spPr>
      </p:pic>
      <p:pic>
        <p:nvPicPr>
          <p:cNvPr id="17" name="Picture 16">
            <a:extLst>
              <a:ext uri="{FF2B5EF4-FFF2-40B4-BE49-F238E27FC236}">
                <a16:creationId xmlns:a16="http://schemas.microsoft.com/office/drawing/2014/main" id="{EB8423A2-89F7-471D-BA4F-33BD9D8100DF}"/>
              </a:ext>
            </a:extLst>
          </p:cNvPr>
          <p:cNvPicPr>
            <a:picLocks noChangeAspect="1"/>
          </p:cNvPicPr>
          <p:nvPr/>
        </p:nvPicPr>
        <p:blipFill rotWithShape="1">
          <a:blip r:embed="rId4"/>
          <a:srcRect l="43721" t="35969" r="35427" b="36882"/>
          <a:stretch/>
        </p:blipFill>
        <p:spPr>
          <a:xfrm>
            <a:off x="10572395" y="-1"/>
            <a:ext cx="1638784" cy="1600201"/>
          </a:xfrm>
          <a:prstGeom prst="rect">
            <a:avLst/>
          </a:prstGeom>
        </p:spPr>
      </p:pic>
      <p:sp>
        <p:nvSpPr>
          <p:cNvPr id="2" name="Title 1">
            <a:extLst>
              <a:ext uri="{FF2B5EF4-FFF2-40B4-BE49-F238E27FC236}">
                <a16:creationId xmlns:a16="http://schemas.microsoft.com/office/drawing/2014/main" id="{C8C257B5-B87B-4FC6-9E4D-834DCD1E9E84}"/>
              </a:ext>
            </a:extLst>
          </p:cNvPr>
          <p:cNvSpPr>
            <a:spLocks noGrp="1"/>
          </p:cNvSpPr>
          <p:nvPr>
            <p:ph type="ctrTitle"/>
          </p:nvPr>
        </p:nvSpPr>
        <p:spPr/>
        <p:txBody>
          <a:bodyPr/>
          <a:lstStyle/>
          <a:p>
            <a:r>
              <a:rPr lang="en-US" dirty="0"/>
              <a:t>Arthropods</a:t>
            </a:r>
          </a:p>
        </p:txBody>
      </p:sp>
      <p:sp>
        <p:nvSpPr>
          <p:cNvPr id="5" name="Subtitle 4">
            <a:extLst>
              <a:ext uri="{FF2B5EF4-FFF2-40B4-BE49-F238E27FC236}">
                <a16:creationId xmlns:a16="http://schemas.microsoft.com/office/drawing/2014/main" id="{BFDAC44C-55AF-4451-BE38-DB4D8CF62315}"/>
              </a:ext>
            </a:extLst>
          </p:cNvPr>
          <p:cNvSpPr>
            <a:spLocks noGrp="1"/>
          </p:cNvSpPr>
          <p:nvPr>
            <p:ph type="subTitle" idx="1"/>
          </p:nvPr>
        </p:nvSpPr>
        <p:spPr/>
        <p:txBody>
          <a:bodyPr/>
          <a:lstStyle/>
          <a:p>
            <a:r>
              <a:rPr lang="en-US" dirty="0"/>
              <a:t>Chapter 12 and 13 </a:t>
            </a:r>
          </a:p>
        </p:txBody>
      </p:sp>
      <p:pic>
        <p:nvPicPr>
          <p:cNvPr id="6" name="Picture 5">
            <a:extLst>
              <a:ext uri="{FF2B5EF4-FFF2-40B4-BE49-F238E27FC236}">
                <a16:creationId xmlns:a16="http://schemas.microsoft.com/office/drawing/2014/main" id="{BB6DB874-7DC8-4A6E-B2FF-F9C90A9FFB54}"/>
              </a:ext>
            </a:extLst>
          </p:cNvPr>
          <p:cNvPicPr>
            <a:picLocks noChangeAspect="1"/>
          </p:cNvPicPr>
          <p:nvPr/>
        </p:nvPicPr>
        <p:blipFill rotWithShape="1">
          <a:blip r:embed="rId5"/>
          <a:srcRect l="41240" t="27597" r="32713" b="42946"/>
          <a:stretch/>
        </p:blipFill>
        <p:spPr>
          <a:xfrm>
            <a:off x="0" y="0"/>
            <a:ext cx="2381693" cy="2020186"/>
          </a:xfrm>
          <a:prstGeom prst="rect">
            <a:avLst/>
          </a:prstGeom>
        </p:spPr>
      </p:pic>
      <p:pic>
        <p:nvPicPr>
          <p:cNvPr id="7" name="Picture 6">
            <a:extLst>
              <a:ext uri="{FF2B5EF4-FFF2-40B4-BE49-F238E27FC236}">
                <a16:creationId xmlns:a16="http://schemas.microsoft.com/office/drawing/2014/main" id="{0142B1A5-7DB3-40AA-9852-D3B5F0B08B9F}"/>
              </a:ext>
            </a:extLst>
          </p:cNvPr>
          <p:cNvPicPr>
            <a:picLocks noChangeAspect="1"/>
          </p:cNvPicPr>
          <p:nvPr/>
        </p:nvPicPr>
        <p:blipFill rotWithShape="1">
          <a:blip r:embed="rId6"/>
          <a:srcRect l="35426" t="19845" r="38527" b="37985"/>
          <a:stretch/>
        </p:blipFill>
        <p:spPr>
          <a:xfrm>
            <a:off x="0" y="3965943"/>
            <a:ext cx="2381693" cy="2892057"/>
          </a:xfrm>
          <a:prstGeom prst="rect">
            <a:avLst/>
          </a:prstGeom>
        </p:spPr>
      </p:pic>
      <p:pic>
        <p:nvPicPr>
          <p:cNvPr id="8" name="Picture 7">
            <a:extLst>
              <a:ext uri="{FF2B5EF4-FFF2-40B4-BE49-F238E27FC236}">
                <a16:creationId xmlns:a16="http://schemas.microsoft.com/office/drawing/2014/main" id="{FC93AE48-9A0B-4337-BA02-3114B0585E46}"/>
              </a:ext>
            </a:extLst>
          </p:cNvPr>
          <p:cNvPicPr>
            <a:picLocks noChangeAspect="1"/>
          </p:cNvPicPr>
          <p:nvPr/>
        </p:nvPicPr>
        <p:blipFill rotWithShape="1">
          <a:blip r:embed="rId7"/>
          <a:srcRect l="35426" t="28131" r="38527" b="37054"/>
          <a:stretch/>
        </p:blipFill>
        <p:spPr>
          <a:xfrm>
            <a:off x="0" y="1799265"/>
            <a:ext cx="2381693" cy="2387600"/>
          </a:xfrm>
          <a:prstGeom prst="rect">
            <a:avLst/>
          </a:prstGeom>
        </p:spPr>
      </p:pic>
      <p:pic>
        <p:nvPicPr>
          <p:cNvPr id="9" name="Picture 8">
            <a:extLst>
              <a:ext uri="{FF2B5EF4-FFF2-40B4-BE49-F238E27FC236}">
                <a16:creationId xmlns:a16="http://schemas.microsoft.com/office/drawing/2014/main" id="{C9AA0940-ECC8-4C6A-84BC-3B1C3D978E0B}"/>
              </a:ext>
            </a:extLst>
          </p:cNvPr>
          <p:cNvPicPr>
            <a:picLocks noChangeAspect="1"/>
          </p:cNvPicPr>
          <p:nvPr/>
        </p:nvPicPr>
        <p:blipFill rotWithShape="1">
          <a:blip r:embed="rId8"/>
          <a:srcRect l="39845" t="39328" r="34108" b="29457"/>
          <a:stretch/>
        </p:blipFill>
        <p:spPr>
          <a:xfrm>
            <a:off x="2381693" y="0"/>
            <a:ext cx="2381693" cy="2140727"/>
          </a:xfrm>
          <a:prstGeom prst="rect">
            <a:avLst/>
          </a:prstGeom>
        </p:spPr>
      </p:pic>
      <p:pic>
        <p:nvPicPr>
          <p:cNvPr id="10" name="Picture 9">
            <a:extLst>
              <a:ext uri="{FF2B5EF4-FFF2-40B4-BE49-F238E27FC236}">
                <a16:creationId xmlns:a16="http://schemas.microsoft.com/office/drawing/2014/main" id="{C33825E0-4DB2-49C3-BEA0-43D214C8FA12}"/>
              </a:ext>
            </a:extLst>
          </p:cNvPr>
          <p:cNvPicPr>
            <a:picLocks noChangeAspect="1"/>
          </p:cNvPicPr>
          <p:nvPr/>
        </p:nvPicPr>
        <p:blipFill rotWithShape="1">
          <a:blip r:embed="rId9"/>
          <a:srcRect l="32635" t="16366" r="29690" b="16366"/>
          <a:stretch/>
        </p:blipFill>
        <p:spPr>
          <a:xfrm>
            <a:off x="10242962" y="4247961"/>
            <a:ext cx="1949038" cy="2610039"/>
          </a:xfrm>
          <a:prstGeom prst="rect">
            <a:avLst/>
          </a:prstGeom>
        </p:spPr>
      </p:pic>
      <p:pic>
        <p:nvPicPr>
          <p:cNvPr id="11" name="Picture 10">
            <a:extLst>
              <a:ext uri="{FF2B5EF4-FFF2-40B4-BE49-F238E27FC236}">
                <a16:creationId xmlns:a16="http://schemas.microsoft.com/office/drawing/2014/main" id="{B5A99119-56AF-4F86-99CA-1DCBEEAB0335}"/>
              </a:ext>
            </a:extLst>
          </p:cNvPr>
          <p:cNvPicPr>
            <a:picLocks noChangeAspect="1"/>
          </p:cNvPicPr>
          <p:nvPr/>
        </p:nvPicPr>
        <p:blipFill rotWithShape="1">
          <a:blip r:embed="rId10"/>
          <a:srcRect l="26046" t="12713" r="39690" b="23334"/>
          <a:stretch/>
        </p:blipFill>
        <p:spPr>
          <a:xfrm>
            <a:off x="10242962" y="1600200"/>
            <a:ext cx="1949038" cy="2728433"/>
          </a:xfrm>
          <a:prstGeom prst="rect">
            <a:avLst/>
          </a:prstGeom>
        </p:spPr>
      </p:pic>
      <p:pic>
        <p:nvPicPr>
          <p:cNvPr id="12" name="Picture 11">
            <a:extLst>
              <a:ext uri="{FF2B5EF4-FFF2-40B4-BE49-F238E27FC236}">
                <a16:creationId xmlns:a16="http://schemas.microsoft.com/office/drawing/2014/main" id="{4AC1714A-BB06-428A-BE6F-939AE5961706}"/>
              </a:ext>
            </a:extLst>
          </p:cNvPr>
          <p:cNvPicPr>
            <a:picLocks noChangeAspect="1"/>
          </p:cNvPicPr>
          <p:nvPr/>
        </p:nvPicPr>
        <p:blipFill rotWithShape="1">
          <a:blip r:embed="rId11"/>
          <a:srcRect l="29380" t="20775" r="20852" b="23333"/>
          <a:stretch/>
        </p:blipFill>
        <p:spPr>
          <a:xfrm>
            <a:off x="4763386" y="0"/>
            <a:ext cx="2541557" cy="2140727"/>
          </a:xfrm>
          <a:prstGeom prst="rect">
            <a:avLst/>
          </a:prstGeom>
        </p:spPr>
      </p:pic>
      <p:pic>
        <p:nvPicPr>
          <p:cNvPr id="13" name="Picture 12">
            <a:extLst>
              <a:ext uri="{FF2B5EF4-FFF2-40B4-BE49-F238E27FC236}">
                <a16:creationId xmlns:a16="http://schemas.microsoft.com/office/drawing/2014/main" id="{EC3949B1-6BBA-45C2-8ACF-E7B366A74A83}"/>
              </a:ext>
            </a:extLst>
          </p:cNvPr>
          <p:cNvPicPr>
            <a:picLocks noChangeAspect="1"/>
          </p:cNvPicPr>
          <p:nvPr/>
        </p:nvPicPr>
        <p:blipFill rotWithShape="1">
          <a:blip r:embed="rId12"/>
          <a:srcRect l="35427" t="30800" r="32945" b="23333"/>
          <a:stretch/>
        </p:blipFill>
        <p:spPr>
          <a:xfrm>
            <a:off x="7304943" y="-1"/>
            <a:ext cx="1968217" cy="2140727"/>
          </a:xfrm>
          <a:prstGeom prst="rect">
            <a:avLst/>
          </a:prstGeom>
        </p:spPr>
      </p:pic>
      <p:pic>
        <p:nvPicPr>
          <p:cNvPr id="15" name="Picture 14">
            <a:extLst>
              <a:ext uri="{FF2B5EF4-FFF2-40B4-BE49-F238E27FC236}">
                <a16:creationId xmlns:a16="http://schemas.microsoft.com/office/drawing/2014/main" id="{D7158C79-F2D0-4A5E-ABDE-BDE8ED7ECE4D}"/>
              </a:ext>
            </a:extLst>
          </p:cNvPr>
          <p:cNvPicPr>
            <a:picLocks noChangeAspect="1"/>
          </p:cNvPicPr>
          <p:nvPr/>
        </p:nvPicPr>
        <p:blipFill rotWithShape="1">
          <a:blip r:embed="rId13"/>
          <a:srcRect l="24031" r="30695" b="14109"/>
          <a:stretch/>
        </p:blipFill>
        <p:spPr>
          <a:xfrm>
            <a:off x="9273161" y="-1"/>
            <a:ext cx="1504530" cy="2140727"/>
          </a:xfrm>
          <a:prstGeom prst="rect">
            <a:avLst/>
          </a:prstGeom>
        </p:spPr>
      </p:pic>
      <p:pic>
        <p:nvPicPr>
          <p:cNvPr id="21" name="Picture 20">
            <a:extLst>
              <a:ext uri="{FF2B5EF4-FFF2-40B4-BE49-F238E27FC236}">
                <a16:creationId xmlns:a16="http://schemas.microsoft.com/office/drawing/2014/main" id="{F947AE26-F745-46C8-B94C-9A08DF4091B9}"/>
              </a:ext>
            </a:extLst>
          </p:cNvPr>
          <p:cNvPicPr>
            <a:picLocks noChangeAspect="1"/>
          </p:cNvPicPr>
          <p:nvPr/>
        </p:nvPicPr>
        <p:blipFill rotWithShape="1">
          <a:blip r:embed="rId14"/>
          <a:srcRect l="44806" t="31215" r="19440" b="33970"/>
          <a:stretch/>
        </p:blipFill>
        <p:spPr>
          <a:xfrm>
            <a:off x="5536612" y="4809187"/>
            <a:ext cx="2811325" cy="2053131"/>
          </a:xfrm>
          <a:prstGeom prst="rect">
            <a:avLst/>
          </a:prstGeom>
        </p:spPr>
      </p:pic>
    </p:spTree>
    <p:extLst>
      <p:ext uri="{BB962C8B-B14F-4D97-AF65-F5344CB8AC3E}">
        <p14:creationId xmlns:p14="http://schemas.microsoft.com/office/powerpoint/2010/main" val="372146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1DDE-3737-4D9D-8546-365256EBDC01}"/>
              </a:ext>
            </a:extLst>
          </p:cNvPr>
          <p:cNvSpPr>
            <a:spLocks noGrp="1"/>
          </p:cNvSpPr>
          <p:nvPr>
            <p:ph type="title"/>
          </p:nvPr>
        </p:nvSpPr>
        <p:spPr/>
        <p:txBody>
          <a:bodyPr/>
          <a:lstStyle/>
          <a:p>
            <a:r>
              <a:rPr lang="en-US" dirty="0"/>
              <a:t>Lab Activities</a:t>
            </a:r>
          </a:p>
        </p:txBody>
      </p:sp>
      <p:sp>
        <p:nvSpPr>
          <p:cNvPr id="3" name="Content Placeholder 2">
            <a:extLst>
              <a:ext uri="{FF2B5EF4-FFF2-40B4-BE49-F238E27FC236}">
                <a16:creationId xmlns:a16="http://schemas.microsoft.com/office/drawing/2014/main" id="{0D94CC5C-5FC2-4132-BB45-71D022D9C00B}"/>
              </a:ext>
            </a:extLst>
          </p:cNvPr>
          <p:cNvSpPr>
            <a:spLocks noGrp="1"/>
          </p:cNvSpPr>
          <p:nvPr>
            <p:ph idx="1"/>
          </p:nvPr>
        </p:nvSpPr>
        <p:spPr/>
        <p:txBody>
          <a:bodyPr/>
          <a:lstStyle/>
          <a:p>
            <a:r>
              <a:rPr lang="en-US" dirty="0"/>
              <a:t>Investigation 2: Insects</a:t>
            </a:r>
          </a:p>
          <a:p>
            <a:pPr lvl="1"/>
            <a:r>
              <a:rPr lang="en-US" dirty="0"/>
              <a:t>Part 1: Insect Life Cycles</a:t>
            </a:r>
          </a:p>
          <a:p>
            <a:pPr lvl="0"/>
            <a:r>
              <a:rPr lang="en-US" dirty="0"/>
              <a:t>Watch the following video of a Hercules beetle undergoing metamorphosis. What kind of metamorphosis does it display? Draw each major stage and label which stage it is. </a:t>
            </a:r>
            <a:r>
              <a:rPr lang="en-US" u="sng" dirty="0">
                <a:hlinkClick r:id="rId2"/>
              </a:rPr>
              <a:t>https://www.youtube.com/watch?v=AFbu21AGSho&amp;ab_channel=NatGeoWILD</a:t>
            </a:r>
            <a:r>
              <a:rPr lang="en-US" dirty="0"/>
              <a:t> </a:t>
            </a:r>
          </a:p>
          <a:p>
            <a:endParaRPr lang="en-US" dirty="0"/>
          </a:p>
        </p:txBody>
      </p:sp>
    </p:spTree>
    <p:extLst>
      <p:ext uri="{BB962C8B-B14F-4D97-AF65-F5344CB8AC3E}">
        <p14:creationId xmlns:p14="http://schemas.microsoft.com/office/powerpoint/2010/main" val="1101257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73CAB-7A23-417F-926A-22A986AB784A}"/>
              </a:ext>
            </a:extLst>
          </p:cNvPr>
          <p:cNvSpPr>
            <a:spLocks noGrp="1"/>
          </p:cNvSpPr>
          <p:nvPr>
            <p:ph type="title"/>
          </p:nvPr>
        </p:nvSpPr>
        <p:spPr>
          <a:xfrm>
            <a:off x="0" y="-233993"/>
            <a:ext cx="10515600" cy="1325563"/>
          </a:xfrm>
        </p:spPr>
        <p:txBody>
          <a:bodyPr/>
          <a:lstStyle/>
          <a:p>
            <a:r>
              <a:rPr lang="en-US" dirty="0"/>
              <a:t>Lab Activities</a:t>
            </a:r>
          </a:p>
        </p:txBody>
      </p:sp>
      <p:sp>
        <p:nvSpPr>
          <p:cNvPr id="3" name="Content Placeholder 2">
            <a:extLst>
              <a:ext uri="{FF2B5EF4-FFF2-40B4-BE49-F238E27FC236}">
                <a16:creationId xmlns:a16="http://schemas.microsoft.com/office/drawing/2014/main" id="{B7FCD8F4-4909-457C-90B8-03AF0457A6D2}"/>
              </a:ext>
            </a:extLst>
          </p:cNvPr>
          <p:cNvSpPr>
            <a:spLocks noGrp="1"/>
          </p:cNvSpPr>
          <p:nvPr>
            <p:ph idx="1"/>
          </p:nvPr>
        </p:nvSpPr>
        <p:spPr>
          <a:xfrm>
            <a:off x="0" y="669487"/>
            <a:ext cx="2659117" cy="4572000"/>
          </a:xfrm>
        </p:spPr>
        <p:txBody>
          <a:bodyPr>
            <a:normAutofit fontScale="92500"/>
          </a:bodyPr>
          <a:lstStyle/>
          <a:p>
            <a:r>
              <a:rPr lang="en-US" sz="2000" dirty="0"/>
              <a:t>Investigation 2: Insects</a:t>
            </a:r>
          </a:p>
          <a:p>
            <a:r>
              <a:rPr lang="en-US" sz="2000" dirty="0"/>
              <a:t>Part 2: Insect Diversity</a:t>
            </a:r>
          </a:p>
          <a:p>
            <a:pPr lvl="0"/>
            <a:r>
              <a:rPr lang="en-US" sz="2000" dirty="0"/>
              <a:t>Survey the different insect pictures on the </a:t>
            </a:r>
            <a:r>
              <a:rPr lang="en-US" sz="2000" dirty="0" err="1"/>
              <a:t>powerpoint</a:t>
            </a:r>
            <a:r>
              <a:rPr lang="en-US" sz="2000" dirty="0"/>
              <a:t>. Note how their appendages, including their mouthparts, are modified for different lifestyles. Compare them to the arachnids above. How can you tell the difference between an insect and an arachnid? </a:t>
            </a:r>
          </a:p>
          <a:p>
            <a:endParaRPr lang="en-US" sz="2000" dirty="0"/>
          </a:p>
        </p:txBody>
      </p:sp>
      <p:pic>
        <p:nvPicPr>
          <p:cNvPr id="5122" name="Picture 2" descr="Tiger Beetles | MDC Discover Nature">
            <a:extLst>
              <a:ext uri="{FF2B5EF4-FFF2-40B4-BE49-F238E27FC236}">
                <a16:creationId xmlns:a16="http://schemas.microsoft.com/office/drawing/2014/main" id="{4E923D65-0DA5-4E6B-950B-E2300B0BA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5738" y="4581111"/>
            <a:ext cx="2806262" cy="21827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astern dobsonfly - Corydalus cornutus (Linnaeus)">
            <a:extLst>
              <a:ext uri="{FF2B5EF4-FFF2-40B4-BE49-F238E27FC236}">
                <a16:creationId xmlns:a16="http://schemas.microsoft.com/office/drawing/2014/main" id="{6A806A2A-5A03-4579-AB95-4424A087A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026624" y="4451536"/>
            <a:ext cx="2140071" cy="24878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iraffe Weevil">
            <a:extLst>
              <a:ext uri="{FF2B5EF4-FFF2-40B4-BE49-F238E27FC236}">
                <a16:creationId xmlns:a16="http://schemas.microsoft.com/office/drawing/2014/main" id="{DE320CF4-6C4E-4107-8F6F-FCE5C2875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235" y="4581111"/>
            <a:ext cx="3634346" cy="225329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chneumon wasp - Ophion - BugGuide.Net">
            <a:extLst>
              <a:ext uri="{FF2B5EF4-FFF2-40B4-BE49-F238E27FC236}">
                <a16:creationId xmlns:a16="http://schemas.microsoft.com/office/drawing/2014/main" id="{18915E43-A130-4C95-825D-5DD190DD6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9889" y="1759526"/>
            <a:ext cx="2962111" cy="281400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arantula Hawks Are Neither Tarantulas nor Hawks | HowStuffWorks">
            <a:extLst>
              <a:ext uri="{FF2B5EF4-FFF2-40B4-BE49-F238E27FC236}">
                <a16:creationId xmlns:a16="http://schemas.microsoft.com/office/drawing/2014/main" id="{66C25DEB-CAA6-40AD-85B6-54ADB68415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4428" y="2058032"/>
            <a:ext cx="4402441" cy="247775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Goliathus goliatus - !GOLIATH BEETLE / GOLIATHKÄFER! - YouTube">
            <a:extLst>
              <a:ext uri="{FF2B5EF4-FFF2-40B4-BE49-F238E27FC236}">
                <a16:creationId xmlns:a16="http://schemas.microsoft.com/office/drawing/2014/main" id="{AD9C920F-BC95-4456-90FB-28047FE390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1246" y="0"/>
            <a:ext cx="3428708" cy="192864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Jewel Beetles: Natural History and Interesting Facts | BUG UNDER GLASS">
            <a:extLst>
              <a:ext uri="{FF2B5EF4-FFF2-40B4-BE49-F238E27FC236}">
                <a16:creationId xmlns:a16="http://schemas.microsoft.com/office/drawing/2014/main" id="{945D40B6-3A7A-4304-9BE5-22AF3FCA72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8897" y="-24811"/>
            <a:ext cx="2940839" cy="201815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 Attacus Atlas Moth : NatureIsFuckingLit">
            <a:extLst>
              <a:ext uri="{FF2B5EF4-FFF2-40B4-BE49-F238E27FC236}">
                <a16:creationId xmlns:a16="http://schemas.microsoft.com/office/drawing/2014/main" id="{F74E1300-931C-46B7-B81C-AE54044993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0546" y="45857"/>
            <a:ext cx="1836841" cy="1979829"/>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14 of the world's weirdest insects | Explore | Awesome Activities &amp; Fun  Facts | CBC Kids">
            <a:extLst>
              <a:ext uri="{FF2B5EF4-FFF2-40B4-BE49-F238E27FC236}">
                <a16:creationId xmlns:a16="http://schemas.microsoft.com/office/drawing/2014/main" id="{0E744FE0-29C2-4665-ACE2-937CAEDBFC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654" y="4835223"/>
            <a:ext cx="2834477" cy="1928648"/>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Secrets of the orchid mantis revealed – it doesn't mimic an orchid after all">
            <a:extLst>
              <a:ext uri="{FF2B5EF4-FFF2-40B4-BE49-F238E27FC236}">
                <a16:creationId xmlns:a16="http://schemas.microsoft.com/office/drawing/2014/main" id="{8F0B30BF-EBC7-461A-87A2-0016EE6221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8760" y="2112956"/>
            <a:ext cx="1804158" cy="225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50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3F64-5F44-4848-8198-4F1EAD90A44C}"/>
              </a:ext>
            </a:extLst>
          </p:cNvPr>
          <p:cNvSpPr>
            <a:spLocks noGrp="1"/>
          </p:cNvSpPr>
          <p:nvPr>
            <p:ph type="title"/>
          </p:nvPr>
        </p:nvSpPr>
        <p:spPr/>
        <p:txBody>
          <a:bodyPr/>
          <a:lstStyle/>
          <a:p>
            <a:endParaRPr lang="en-US"/>
          </a:p>
        </p:txBody>
      </p:sp>
      <p:pic>
        <p:nvPicPr>
          <p:cNvPr id="6146" name="Picture 2" descr="Common Blue Morpho Butterfly Photograph by Urs Hauenstein">
            <a:extLst>
              <a:ext uri="{FF2B5EF4-FFF2-40B4-BE49-F238E27FC236}">
                <a16:creationId xmlns:a16="http://schemas.microsoft.com/office/drawing/2014/main" id="{2CB67BFB-0744-4C60-9BFF-C46B9A24B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
            <a:ext cx="4239172" cy="25435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 Weird American Insects that You'll Find Strangely Beautiful - Mom Goes  Camping">
            <a:extLst>
              <a:ext uri="{FF2B5EF4-FFF2-40B4-BE49-F238E27FC236}">
                <a16:creationId xmlns:a16="http://schemas.microsoft.com/office/drawing/2014/main" id="{D9864254-B0AE-4588-95B0-31CB4B46A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172" y="0"/>
            <a:ext cx="4844768" cy="254350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issing Cockroach">
            <a:extLst>
              <a:ext uri="{FF2B5EF4-FFF2-40B4-BE49-F238E27FC236}">
                <a16:creationId xmlns:a16="http://schemas.microsoft.com/office/drawing/2014/main" id="{3C98C25E-9CE4-4D70-AD69-9E4B11A06A2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952827" y="0"/>
            <a:ext cx="4239173" cy="254350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hat are some of the most beautiful insects? - Quora">
            <a:extLst>
              <a:ext uri="{FF2B5EF4-FFF2-40B4-BE49-F238E27FC236}">
                <a16:creationId xmlns:a16="http://schemas.microsoft.com/office/drawing/2014/main" id="{E9D4D827-4B64-4E7D-936F-AB61DEF2A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23" y="2961369"/>
            <a:ext cx="3493830" cy="341257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What are some of the most beautiful insects? - Quora">
            <a:extLst>
              <a:ext uri="{FF2B5EF4-FFF2-40B4-BE49-F238E27FC236}">
                <a16:creationId xmlns:a16="http://schemas.microsoft.com/office/drawing/2014/main" id="{564C7BCC-CC9B-4227-9248-E9E9330067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038" y="2543502"/>
            <a:ext cx="3493830" cy="2124156"/>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Entomologists Amazed by How Dragonflies Dance | Biology | Sci-News.com">
            <a:extLst>
              <a:ext uri="{FF2B5EF4-FFF2-40B4-BE49-F238E27FC236}">
                <a16:creationId xmlns:a16="http://schemas.microsoft.com/office/drawing/2014/main" id="{D7CC9010-70B5-4AEC-8734-A0396C099F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5664" y="2543501"/>
            <a:ext cx="3116336" cy="2039009"/>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A Cool Good Bug | Gardening in the Panhandle">
            <a:extLst>
              <a:ext uri="{FF2B5EF4-FFF2-40B4-BE49-F238E27FC236}">
                <a16:creationId xmlns:a16="http://schemas.microsoft.com/office/drawing/2014/main" id="{59C3C0BD-13A7-431F-A8E2-15C79BED1C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6868" y="4582510"/>
            <a:ext cx="3085132" cy="211023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Golden Tortoise beetle, Charidotella sexpunctata? Cassidinae | Tortoise  beetle, Beautiful bugs, Beetle">
            <a:extLst>
              <a:ext uri="{FF2B5EF4-FFF2-40B4-BE49-F238E27FC236}">
                <a16:creationId xmlns:a16="http://schemas.microsoft.com/office/drawing/2014/main" id="{0810C2F2-0F64-430E-BB7C-CDFFCA33DA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7430" y="4745030"/>
            <a:ext cx="3116336" cy="19477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F88DE52-8433-4700-A6F0-CC09C915F33B}"/>
              </a:ext>
            </a:extLst>
          </p:cNvPr>
          <p:cNvPicPr>
            <a:picLocks noChangeAspect="1"/>
          </p:cNvPicPr>
          <p:nvPr/>
        </p:nvPicPr>
        <p:blipFill>
          <a:blip r:embed="rId10"/>
          <a:stretch>
            <a:fillRect/>
          </a:stretch>
        </p:blipFill>
        <p:spPr>
          <a:xfrm rot="16200000">
            <a:off x="2525086" y="3819996"/>
            <a:ext cx="4183161" cy="1695324"/>
          </a:xfrm>
          <a:prstGeom prst="rect">
            <a:avLst/>
          </a:prstGeom>
        </p:spPr>
      </p:pic>
    </p:spTree>
    <p:extLst>
      <p:ext uri="{BB962C8B-B14F-4D97-AF65-F5344CB8AC3E}">
        <p14:creationId xmlns:p14="http://schemas.microsoft.com/office/powerpoint/2010/main" val="226709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AB1A37-C5FF-4FC8-9649-3E64F7C155FF}"/>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5600" kern="1200">
                <a:solidFill>
                  <a:schemeClr val="tx1"/>
                </a:solidFill>
                <a:latin typeface="+mj-lt"/>
                <a:ea typeface="+mj-ea"/>
                <a:cs typeface="+mj-cs"/>
              </a:rPr>
              <a:t>The following images are some of the specimens of arthropods we have in Mont 212</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729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indoor, cat, sitting, open&#10;&#10;Description automatically generated">
            <a:extLst>
              <a:ext uri="{FF2B5EF4-FFF2-40B4-BE49-F238E27FC236}">
                <a16:creationId xmlns:a16="http://schemas.microsoft.com/office/drawing/2014/main" id="{012BC92D-9DFE-48D4-B373-61A0DBD38EEA}"/>
              </a:ext>
            </a:extLst>
          </p:cNvPr>
          <p:cNvPicPr>
            <a:picLocks noChangeAspect="1"/>
          </p:cNvPicPr>
          <p:nvPr/>
        </p:nvPicPr>
        <p:blipFill rotWithShape="1">
          <a:blip r:embed="rId2">
            <a:extLst>
              <a:ext uri="{28A0092B-C50C-407E-A947-70E740481C1C}">
                <a14:useLocalDpi xmlns:a14="http://schemas.microsoft.com/office/drawing/2010/main" val="0"/>
              </a:ext>
            </a:extLst>
          </a:blip>
          <a:srcRect l="23446" r="-4" b="-4"/>
          <a:stretch/>
        </p:blipFill>
        <p:spPr>
          <a:xfrm>
            <a:off x="321734" y="321733"/>
            <a:ext cx="3084025" cy="3021406"/>
          </a:xfrm>
          <a:prstGeom prst="rect">
            <a:avLst/>
          </a:prstGeom>
        </p:spPr>
      </p:pic>
      <p:pic>
        <p:nvPicPr>
          <p:cNvPr id="5" name="Content Placeholder 4" descr="A picture containing indoor, sitting, table, monitor&#10;&#10;Description automatically generated">
            <a:extLst>
              <a:ext uri="{FF2B5EF4-FFF2-40B4-BE49-F238E27FC236}">
                <a16:creationId xmlns:a16="http://schemas.microsoft.com/office/drawing/2014/main" id="{B039378D-8E4C-4AA7-AF63-78A3C13F74B7}"/>
              </a:ext>
            </a:extLst>
          </p:cNvPr>
          <p:cNvPicPr>
            <a:picLocks noChangeAspect="1"/>
          </p:cNvPicPr>
          <p:nvPr/>
        </p:nvPicPr>
        <p:blipFill rotWithShape="1">
          <a:blip r:embed="rId3">
            <a:extLst>
              <a:ext uri="{28A0092B-C50C-407E-A947-70E740481C1C}">
                <a14:useLocalDpi xmlns:a14="http://schemas.microsoft.com/office/drawing/2010/main" val="0"/>
              </a:ext>
            </a:extLst>
          </a:blip>
          <a:srcRect l="16975" r="5" b="5"/>
          <a:stretch/>
        </p:blipFill>
        <p:spPr>
          <a:xfrm>
            <a:off x="321734" y="3514854"/>
            <a:ext cx="3084025" cy="2785952"/>
          </a:xfrm>
          <a:prstGeom prst="rect">
            <a:avLst/>
          </a:prstGeom>
        </p:spPr>
      </p:pic>
      <p:pic>
        <p:nvPicPr>
          <p:cNvPr id="9" name="Picture 8">
            <a:extLst>
              <a:ext uri="{FF2B5EF4-FFF2-40B4-BE49-F238E27FC236}">
                <a16:creationId xmlns:a16="http://schemas.microsoft.com/office/drawing/2014/main" id="{FF1A2DED-2625-4642-981B-B2021D32E40E}"/>
              </a:ext>
            </a:extLst>
          </p:cNvPr>
          <p:cNvPicPr>
            <a:picLocks noChangeAspect="1"/>
          </p:cNvPicPr>
          <p:nvPr/>
        </p:nvPicPr>
        <p:blipFill rotWithShape="1">
          <a:blip r:embed="rId4">
            <a:extLst>
              <a:ext uri="{28A0092B-C50C-407E-A947-70E740481C1C}">
                <a14:useLocalDpi xmlns:a14="http://schemas.microsoft.com/office/drawing/2010/main" val="0"/>
              </a:ext>
            </a:extLst>
          </a:blip>
          <a:srcRect t="6058" r="2" b="3780"/>
          <a:stretch/>
        </p:blipFill>
        <p:spPr>
          <a:xfrm rot="5400000">
            <a:off x="2630374" y="1289645"/>
            <a:ext cx="5979074" cy="4043250"/>
          </a:xfrm>
          <a:prstGeom prst="rect">
            <a:avLst/>
          </a:prstGeom>
        </p:spPr>
      </p:pic>
      <p:pic>
        <p:nvPicPr>
          <p:cNvPr id="11" name="Picture 10" descr="A picture containing table, indoor, sitting, food&#10;&#10;Description automatically generated">
            <a:extLst>
              <a:ext uri="{FF2B5EF4-FFF2-40B4-BE49-F238E27FC236}">
                <a16:creationId xmlns:a16="http://schemas.microsoft.com/office/drawing/2014/main" id="{CB50CB02-25EC-4CFA-9D9E-3AE87911DC04}"/>
              </a:ext>
            </a:extLst>
          </p:cNvPr>
          <p:cNvPicPr>
            <a:picLocks noChangeAspect="1"/>
          </p:cNvPicPr>
          <p:nvPr/>
        </p:nvPicPr>
        <p:blipFill rotWithShape="1">
          <a:blip r:embed="rId5">
            <a:extLst>
              <a:ext uri="{28A0092B-C50C-407E-A947-70E740481C1C}">
                <a14:useLocalDpi xmlns:a14="http://schemas.microsoft.com/office/drawing/2010/main" val="0"/>
              </a:ext>
            </a:extLst>
          </a:blip>
          <a:srcRect l="37347" r="12024" b="-1"/>
          <a:stretch/>
        </p:blipFill>
        <p:spPr>
          <a:xfrm>
            <a:off x="7834063" y="321733"/>
            <a:ext cx="4036201" cy="5979074"/>
          </a:xfrm>
          <a:prstGeom prst="rect">
            <a:avLst/>
          </a:prstGeom>
        </p:spPr>
      </p:pic>
    </p:spTree>
    <p:extLst>
      <p:ext uri="{BB962C8B-B14F-4D97-AF65-F5344CB8AC3E}">
        <p14:creationId xmlns:p14="http://schemas.microsoft.com/office/powerpoint/2010/main" val="1449151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indoor, sitting, table, small&#10;&#10;Description automatically generated">
            <a:extLst>
              <a:ext uri="{FF2B5EF4-FFF2-40B4-BE49-F238E27FC236}">
                <a16:creationId xmlns:a16="http://schemas.microsoft.com/office/drawing/2014/main" id="{99297651-5924-43F3-9649-70DEA433DA76}"/>
              </a:ext>
            </a:extLst>
          </p:cNvPr>
          <p:cNvPicPr>
            <a:picLocks noChangeAspect="1"/>
          </p:cNvPicPr>
          <p:nvPr/>
        </p:nvPicPr>
        <p:blipFill rotWithShape="1">
          <a:blip r:embed="rId2">
            <a:extLst>
              <a:ext uri="{28A0092B-C50C-407E-A947-70E740481C1C}">
                <a14:useLocalDpi xmlns:a14="http://schemas.microsoft.com/office/drawing/2010/main" val="0"/>
              </a:ext>
            </a:extLst>
          </a:blip>
          <a:srcRect l="4625" r="21898" b="-1"/>
          <a:stretch/>
        </p:blipFill>
        <p:spPr>
          <a:xfrm rot="5400000">
            <a:off x="353043" y="290423"/>
            <a:ext cx="3021406" cy="3084025"/>
          </a:xfrm>
          <a:prstGeom prst="rect">
            <a:avLst/>
          </a:prstGeom>
        </p:spPr>
      </p:pic>
      <p:pic>
        <p:nvPicPr>
          <p:cNvPr id="11" name="Picture 10" descr="A picture containing indoor, sitting, food, table&#10;&#10;Description automatically generated">
            <a:extLst>
              <a:ext uri="{FF2B5EF4-FFF2-40B4-BE49-F238E27FC236}">
                <a16:creationId xmlns:a16="http://schemas.microsoft.com/office/drawing/2014/main" id="{C4B9A580-7691-4FEE-AE19-F314A6572A87}"/>
              </a:ext>
            </a:extLst>
          </p:cNvPr>
          <p:cNvPicPr>
            <a:picLocks noChangeAspect="1"/>
          </p:cNvPicPr>
          <p:nvPr/>
        </p:nvPicPr>
        <p:blipFill rotWithShape="1">
          <a:blip r:embed="rId3">
            <a:extLst>
              <a:ext uri="{28A0092B-C50C-407E-A947-70E740481C1C}">
                <a14:useLocalDpi xmlns:a14="http://schemas.microsoft.com/office/drawing/2010/main" val="0"/>
              </a:ext>
            </a:extLst>
          </a:blip>
          <a:srcRect l="7516" r="9464" b="5"/>
          <a:stretch/>
        </p:blipFill>
        <p:spPr>
          <a:xfrm>
            <a:off x="321734" y="3514854"/>
            <a:ext cx="3084025" cy="2785952"/>
          </a:xfrm>
          <a:prstGeom prst="rect">
            <a:avLst/>
          </a:prstGeom>
        </p:spPr>
      </p:pic>
      <p:pic>
        <p:nvPicPr>
          <p:cNvPr id="5" name="Content Placeholder 4" descr="A picture containing indoor, sitting, cat, table&#10;&#10;Description automatically generated">
            <a:extLst>
              <a:ext uri="{FF2B5EF4-FFF2-40B4-BE49-F238E27FC236}">
                <a16:creationId xmlns:a16="http://schemas.microsoft.com/office/drawing/2014/main" id="{88B2A2B3-42CF-4DDF-B306-C08A29D133F0}"/>
              </a:ext>
            </a:extLst>
          </p:cNvPr>
          <p:cNvPicPr>
            <a:picLocks noChangeAspect="1"/>
          </p:cNvPicPr>
          <p:nvPr/>
        </p:nvPicPr>
        <p:blipFill rotWithShape="1">
          <a:blip r:embed="rId4">
            <a:extLst>
              <a:ext uri="{28A0092B-C50C-407E-A947-70E740481C1C}">
                <a14:useLocalDpi xmlns:a14="http://schemas.microsoft.com/office/drawing/2010/main" val="0"/>
              </a:ext>
            </a:extLst>
          </a:blip>
          <a:srcRect t="4918" r="2" b="4920"/>
          <a:stretch/>
        </p:blipFill>
        <p:spPr>
          <a:xfrm rot="5400000">
            <a:off x="2630374" y="1289645"/>
            <a:ext cx="5979074" cy="4043250"/>
          </a:xfrm>
          <a:prstGeom prst="rect">
            <a:avLst/>
          </a:prstGeom>
        </p:spPr>
      </p:pic>
      <p:pic>
        <p:nvPicPr>
          <p:cNvPr id="9" name="Picture 8" descr="A picture containing table, indoor, sitting, small&#10;&#10;Description automatically generated">
            <a:extLst>
              <a:ext uri="{FF2B5EF4-FFF2-40B4-BE49-F238E27FC236}">
                <a16:creationId xmlns:a16="http://schemas.microsoft.com/office/drawing/2014/main" id="{86164173-95E6-4CC8-AC53-30BF85918A82}"/>
              </a:ext>
            </a:extLst>
          </p:cNvPr>
          <p:cNvPicPr>
            <a:picLocks noChangeAspect="1"/>
          </p:cNvPicPr>
          <p:nvPr/>
        </p:nvPicPr>
        <p:blipFill rotWithShape="1">
          <a:blip r:embed="rId5">
            <a:extLst>
              <a:ext uri="{28A0092B-C50C-407E-A947-70E740481C1C}">
                <a14:useLocalDpi xmlns:a14="http://schemas.microsoft.com/office/drawing/2010/main" val="0"/>
              </a:ext>
            </a:extLst>
          </a:blip>
          <a:srcRect l="29958" r="19412" b="-1"/>
          <a:stretch/>
        </p:blipFill>
        <p:spPr>
          <a:xfrm>
            <a:off x="7834063" y="321733"/>
            <a:ext cx="4036201" cy="5979074"/>
          </a:xfrm>
          <a:prstGeom prst="rect">
            <a:avLst/>
          </a:prstGeom>
        </p:spPr>
      </p:pic>
    </p:spTree>
    <p:extLst>
      <p:ext uri="{BB962C8B-B14F-4D97-AF65-F5344CB8AC3E}">
        <p14:creationId xmlns:p14="http://schemas.microsoft.com/office/powerpoint/2010/main" val="858894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diagram&#10;&#10;Description automatically generated">
            <a:extLst>
              <a:ext uri="{FF2B5EF4-FFF2-40B4-BE49-F238E27FC236}">
                <a16:creationId xmlns:a16="http://schemas.microsoft.com/office/drawing/2014/main" id="{702DC169-8B97-4DB5-998A-E6F8B3700AD1}"/>
              </a:ext>
            </a:extLst>
          </p:cNvPr>
          <p:cNvPicPr>
            <a:picLocks noChangeAspect="1"/>
          </p:cNvPicPr>
          <p:nvPr/>
        </p:nvPicPr>
        <p:blipFill rotWithShape="1">
          <a:blip r:embed="rId2">
            <a:extLst>
              <a:ext uri="{28A0092B-C50C-407E-A947-70E740481C1C}">
                <a14:useLocalDpi xmlns:a14="http://schemas.microsoft.com/office/drawing/2010/main" val="0"/>
              </a:ext>
            </a:extLst>
          </a:blip>
          <a:srcRect l="2544" r="33960" b="-3"/>
          <a:stretch/>
        </p:blipFill>
        <p:spPr>
          <a:xfrm rot="5400000">
            <a:off x="307073" y="-307073"/>
            <a:ext cx="3388893" cy="4003039"/>
          </a:xfrm>
          <a:prstGeom prst="rect">
            <a:avLst/>
          </a:prstGeom>
        </p:spPr>
      </p:pic>
      <p:pic>
        <p:nvPicPr>
          <p:cNvPr id="7" name="Picture 6" descr="A picture containing indoor, photo, monitor, sitting&#10;&#10;Description automatically generated">
            <a:extLst>
              <a:ext uri="{FF2B5EF4-FFF2-40B4-BE49-F238E27FC236}">
                <a16:creationId xmlns:a16="http://schemas.microsoft.com/office/drawing/2014/main" id="{DA6890BE-173E-4DE7-84FF-54C5259E188A}"/>
              </a:ext>
            </a:extLst>
          </p:cNvPr>
          <p:cNvPicPr>
            <a:picLocks noChangeAspect="1"/>
          </p:cNvPicPr>
          <p:nvPr/>
        </p:nvPicPr>
        <p:blipFill rotWithShape="1">
          <a:blip r:embed="rId3">
            <a:extLst>
              <a:ext uri="{28A0092B-C50C-407E-A947-70E740481C1C}">
                <a14:useLocalDpi xmlns:a14="http://schemas.microsoft.com/office/drawing/2010/main" val="0"/>
              </a:ext>
            </a:extLst>
          </a:blip>
          <a:srcRect l="4686" r="31818" b="-3"/>
          <a:stretch/>
        </p:blipFill>
        <p:spPr>
          <a:xfrm rot="5400000">
            <a:off x="307073" y="3162029"/>
            <a:ext cx="3388893" cy="4003039"/>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57ADADD-7D13-448C-A08D-829B928F05C9}"/>
              </a:ext>
            </a:extLst>
          </p:cNvPr>
          <p:cNvPicPr>
            <a:picLocks noChangeAspect="1"/>
          </p:cNvPicPr>
          <p:nvPr/>
        </p:nvPicPr>
        <p:blipFill rotWithShape="1">
          <a:blip r:embed="rId4">
            <a:extLst>
              <a:ext uri="{28A0092B-C50C-407E-A947-70E740481C1C}">
                <a14:useLocalDpi xmlns:a14="http://schemas.microsoft.com/office/drawing/2010/main" val="0"/>
              </a:ext>
            </a:extLst>
          </a:blip>
          <a:srcRect t="9987" b="11972"/>
          <a:stretch/>
        </p:blipFill>
        <p:spPr>
          <a:xfrm rot="5400000">
            <a:off x="2672502" y="1421976"/>
            <a:ext cx="6858000" cy="4014047"/>
          </a:xfrm>
          <a:prstGeom prst="rect">
            <a:avLst/>
          </a:prstGeom>
        </p:spPr>
      </p:pic>
      <p:pic>
        <p:nvPicPr>
          <p:cNvPr id="5" name="Content Placeholder 4" descr="A picture containing cat, sitting, grey, pair&#10;&#10;Description automatically generated">
            <a:extLst>
              <a:ext uri="{FF2B5EF4-FFF2-40B4-BE49-F238E27FC236}">
                <a16:creationId xmlns:a16="http://schemas.microsoft.com/office/drawing/2014/main" id="{5CF959FA-33F9-4C88-B0AE-B5B2A342326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r="36609" b="-3"/>
          <a:stretch/>
        </p:blipFill>
        <p:spPr>
          <a:xfrm rot="5400000">
            <a:off x="8498839" y="-309879"/>
            <a:ext cx="3383280" cy="4003039"/>
          </a:xfrm>
          <a:prstGeom prst="rect">
            <a:avLst/>
          </a:prstGeom>
        </p:spPr>
      </p:pic>
      <p:pic>
        <p:nvPicPr>
          <p:cNvPr id="11" name="Picture 10" descr="A picture containing window, looking, sitting, small&#10;&#10;Description automatically generated">
            <a:extLst>
              <a:ext uri="{FF2B5EF4-FFF2-40B4-BE49-F238E27FC236}">
                <a16:creationId xmlns:a16="http://schemas.microsoft.com/office/drawing/2014/main" id="{58507D58-8473-45A2-A049-A58787446937}"/>
              </a:ext>
            </a:extLst>
          </p:cNvPr>
          <p:cNvPicPr>
            <a:picLocks noChangeAspect="1"/>
          </p:cNvPicPr>
          <p:nvPr/>
        </p:nvPicPr>
        <p:blipFill rotWithShape="1">
          <a:blip r:embed="rId6">
            <a:extLst>
              <a:ext uri="{28A0092B-C50C-407E-A947-70E740481C1C}">
                <a14:useLocalDpi xmlns:a14="http://schemas.microsoft.com/office/drawing/2010/main" val="0"/>
              </a:ext>
            </a:extLst>
          </a:blip>
          <a:srcRect l="17564" r="18769" b="2"/>
          <a:stretch/>
        </p:blipFill>
        <p:spPr>
          <a:xfrm rot="5400000">
            <a:off x="8501536" y="3167531"/>
            <a:ext cx="3388893" cy="3992034"/>
          </a:xfrm>
          <a:prstGeom prst="rect">
            <a:avLst/>
          </a:prstGeom>
        </p:spPr>
      </p:pic>
    </p:spTree>
    <p:extLst>
      <p:ext uri="{BB962C8B-B14F-4D97-AF65-F5344CB8AC3E}">
        <p14:creationId xmlns:p14="http://schemas.microsoft.com/office/powerpoint/2010/main" val="2041966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 table, sitting, box&#10;&#10;Description automatically generated">
            <a:extLst>
              <a:ext uri="{FF2B5EF4-FFF2-40B4-BE49-F238E27FC236}">
                <a16:creationId xmlns:a16="http://schemas.microsoft.com/office/drawing/2014/main" id="{BDE04F8F-4AD3-48A7-B9FD-82B923F89919}"/>
              </a:ext>
            </a:extLst>
          </p:cNvPr>
          <p:cNvPicPr>
            <a:picLocks noChangeAspect="1"/>
          </p:cNvPicPr>
          <p:nvPr/>
        </p:nvPicPr>
        <p:blipFill rotWithShape="1">
          <a:blip r:embed="rId2">
            <a:extLst>
              <a:ext uri="{28A0092B-C50C-407E-A947-70E740481C1C}">
                <a14:useLocalDpi xmlns:a14="http://schemas.microsoft.com/office/drawing/2010/main" val="0"/>
              </a:ext>
            </a:extLst>
          </a:blip>
          <a:srcRect t="22364" r="-3" b="-3"/>
          <a:stretch/>
        </p:blipFill>
        <p:spPr>
          <a:xfrm rot="5400000">
            <a:off x="-1168120" y="1532364"/>
            <a:ext cx="6514565" cy="3793268"/>
          </a:xfrm>
          <a:prstGeom prst="rect">
            <a:avLst/>
          </a:prstGeom>
        </p:spPr>
      </p:pic>
      <p:pic>
        <p:nvPicPr>
          <p:cNvPr id="5" name="Content Placeholder 4" descr="A picture containing website&#10;&#10;Description automatically generated">
            <a:extLst>
              <a:ext uri="{FF2B5EF4-FFF2-40B4-BE49-F238E27FC236}">
                <a16:creationId xmlns:a16="http://schemas.microsoft.com/office/drawing/2014/main" id="{56D4B55C-7AFD-43EC-B36C-6962980129B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889" r="-3" b="865"/>
          <a:stretch/>
        </p:blipFill>
        <p:spPr>
          <a:xfrm rot="5400000">
            <a:off x="2838717" y="1517536"/>
            <a:ext cx="6514565" cy="3822924"/>
          </a:xfrm>
          <a:prstGeom prst="rect">
            <a:avLst/>
          </a:prstGeom>
        </p:spPr>
      </p:pic>
      <p:pic>
        <p:nvPicPr>
          <p:cNvPr id="9" name="Picture 8" descr="A picture containing sitting, small, table, refrigerator&#10;&#10;Description automatically generated">
            <a:extLst>
              <a:ext uri="{FF2B5EF4-FFF2-40B4-BE49-F238E27FC236}">
                <a16:creationId xmlns:a16="http://schemas.microsoft.com/office/drawing/2014/main" id="{BE962D64-A971-49FD-AD31-6C2CE376F2A9}"/>
              </a:ext>
            </a:extLst>
          </p:cNvPr>
          <p:cNvPicPr>
            <a:picLocks noChangeAspect="1"/>
          </p:cNvPicPr>
          <p:nvPr/>
        </p:nvPicPr>
        <p:blipFill rotWithShape="1">
          <a:blip r:embed="rId4">
            <a:extLst>
              <a:ext uri="{28A0092B-C50C-407E-A947-70E740481C1C}">
                <a14:useLocalDpi xmlns:a14="http://schemas.microsoft.com/office/drawing/2010/main" val="0"/>
              </a:ext>
            </a:extLst>
          </a:blip>
          <a:srcRect t="22246" r="-3" b="-3"/>
          <a:stretch/>
        </p:blipFill>
        <p:spPr>
          <a:xfrm rot="5400000">
            <a:off x="6830253" y="1529495"/>
            <a:ext cx="6514565" cy="3799007"/>
          </a:xfrm>
          <a:prstGeom prst="rect">
            <a:avLst/>
          </a:prstGeom>
        </p:spPr>
      </p:pic>
    </p:spTree>
    <p:extLst>
      <p:ext uri="{BB962C8B-B14F-4D97-AF65-F5344CB8AC3E}">
        <p14:creationId xmlns:p14="http://schemas.microsoft.com/office/powerpoint/2010/main" val="4098768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98167790-88D6-40C0-BF01-AB1F380E9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47404"/>
            <a:ext cx="6858000" cy="5143500"/>
          </a:xfrm>
          <a:prstGeom prst="rect">
            <a:avLst/>
          </a:prstGeom>
        </p:spPr>
      </p:pic>
      <p:pic>
        <p:nvPicPr>
          <p:cNvPr id="9" name="Picture 8" descr="A picture containing cup, table, indoor, coffee&#10;&#10;Description automatically generated">
            <a:extLst>
              <a:ext uri="{FF2B5EF4-FFF2-40B4-BE49-F238E27FC236}">
                <a16:creationId xmlns:a16="http://schemas.microsoft.com/office/drawing/2014/main" id="{CBB2B311-26A2-4B80-9C7C-AF5DCC941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241" y="104172"/>
            <a:ext cx="6667017" cy="5000263"/>
          </a:xfrm>
          <a:prstGeom prst="rect">
            <a:avLst/>
          </a:prstGeom>
        </p:spPr>
      </p:pic>
      <p:pic>
        <p:nvPicPr>
          <p:cNvPr id="5" name="Content Placeholder 4" descr="A picture containing sitting, looking, small, table&#10;&#10;Description automatically generated">
            <a:extLst>
              <a:ext uri="{FF2B5EF4-FFF2-40B4-BE49-F238E27FC236}">
                <a16:creationId xmlns:a16="http://schemas.microsoft.com/office/drawing/2014/main" id="{DBF6B7E8-8D34-45CC-8CB4-72D8EEEA534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241" y="4157992"/>
            <a:ext cx="3586884" cy="2690162"/>
          </a:xfrm>
        </p:spPr>
      </p:pic>
    </p:spTree>
    <p:extLst>
      <p:ext uri="{BB962C8B-B14F-4D97-AF65-F5344CB8AC3E}">
        <p14:creationId xmlns:p14="http://schemas.microsoft.com/office/powerpoint/2010/main" val="55675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1036-7CE1-4C2D-BB3E-AD7317E3869F}"/>
              </a:ext>
            </a:extLst>
          </p:cNvPr>
          <p:cNvSpPr>
            <a:spLocks noGrp="1"/>
          </p:cNvSpPr>
          <p:nvPr>
            <p:ph type="title"/>
          </p:nvPr>
        </p:nvSpPr>
        <p:spPr/>
        <p:txBody>
          <a:bodyPr/>
          <a:lstStyle/>
          <a:p>
            <a:r>
              <a:rPr lang="en-US" dirty="0" err="1"/>
              <a:t>Ecdysozoans</a:t>
            </a:r>
            <a:r>
              <a:rPr lang="en-US" dirty="0"/>
              <a:t>- Arthropoda</a:t>
            </a:r>
          </a:p>
        </p:txBody>
      </p:sp>
      <p:sp>
        <p:nvSpPr>
          <p:cNvPr id="3" name="Content Placeholder 2">
            <a:extLst>
              <a:ext uri="{FF2B5EF4-FFF2-40B4-BE49-F238E27FC236}">
                <a16:creationId xmlns:a16="http://schemas.microsoft.com/office/drawing/2014/main" id="{5013C698-7012-4033-B71D-B2E4D594A3AA}"/>
              </a:ext>
            </a:extLst>
          </p:cNvPr>
          <p:cNvSpPr>
            <a:spLocks noGrp="1"/>
          </p:cNvSpPr>
          <p:nvPr>
            <p:ph idx="1"/>
          </p:nvPr>
        </p:nvSpPr>
        <p:spPr>
          <a:xfrm>
            <a:off x="208280" y="1690688"/>
            <a:ext cx="5257800" cy="4351338"/>
          </a:xfrm>
        </p:spPr>
        <p:txBody>
          <a:bodyPr>
            <a:normAutofit fontScale="92500" lnSpcReduction="10000"/>
          </a:bodyPr>
          <a:lstStyle/>
          <a:p>
            <a:r>
              <a:rPr lang="en-US" dirty="0"/>
              <a:t>Cuticle is developed into a chitinous exoskeleton</a:t>
            </a:r>
          </a:p>
          <a:p>
            <a:r>
              <a:rPr lang="en-US" dirty="0"/>
              <a:t>They have a segmented body plan</a:t>
            </a:r>
          </a:p>
          <a:p>
            <a:pPr lvl="1"/>
            <a:r>
              <a:rPr lang="en-US" dirty="0"/>
              <a:t>1 pair of jointed appendages for each segment</a:t>
            </a:r>
          </a:p>
          <a:p>
            <a:pPr lvl="1"/>
            <a:r>
              <a:rPr lang="en-US" dirty="0"/>
              <a:t>Segments are arranged and can be fused together and highly modified into specialized regions know as </a:t>
            </a:r>
            <a:r>
              <a:rPr lang="en-US" b="1" dirty="0"/>
              <a:t>tagmata </a:t>
            </a:r>
          </a:p>
          <a:p>
            <a:pPr lvl="1"/>
            <a:endParaRPr lang="en-US" dirty="0"/>
          </a:p>
          <a:p>
            <a:r>
              <a:rPr lang="en-US" dirty="0"/>
              <a:t>A famous fossil arthropod includes the trilobites</a:t>
            </a:r>
          </a:p>
        </p:txBody>
      </p:sp>
      <p:pic>
        <p:nvPicPr>
          <p:cNvPr id="9218" name="Picture 2" descr="Image result for arthropoda phylogeny">
            <a:extLst>
              <a:ext uri="{FF2B5EF4-FFF2-40B4-BE49-F238E27FC236}">
                <a16:creationId xmlns:a16="http://schemas.microsoft.com/office/drawing/2014/main" id="{FF132139-E67F-4B68-BD59-436324AE1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9920" y="1927861"/>
            <a:ext cx="5938959" cy="387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03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93DF13D-28A7-45DD-91C4-E8506E881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804" y="0"/>
            <a:ext cx="10546881" cy="61644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6A1437-D0AA-41EC-BCF5-87C2AD5656E3}"/>
              </a:ext>
            </a:extLst>
          </p:cNvPr>
          <p:cNvSpPr>
            <a:spLocks noGrp="1"/>
          </p:cNvSpPr>
          <p:nvPr>
            <p:ph type="title"/>
          </p:nvPr>
        </p:nvSpPr>
        <p:spPr>
          <a:xfrm>
            <a:off x="0" y="-255019"/>
            <a:ext cx="10515600" cy="1325563"/>
          </a:xfrm>
        </p:spPr>
        <p:txBody>
          <a:bodyPr/>
          <a:lstStyle/>
          <a:p>
            <a:r>
              <a:rPr lang="en-US" dirty="0" err="1"/>
              <a:t>Ecdysozoans</a:t>
            </a:r>
            <a:endParaRPr lang="en-US" dirty="0"/>
          </a:p>
        </p:txBody>
      </p:sp>
      <p:sp>
        <p:nvSpPr>
          <p:cNvPr id="3" name="Content Placeholder 2">
            <a:extLst>
              <a:ext uri="{FF2B5EF4-FFF2-40B4-BE49-F238E27FC236}">
                <a16:creationId xmlns:a16="http://schemas.microsoft.com/office/drawing/2014/main" id="{7AB99465-5D16-4D49-A59B-39D7E37A9B19}"/>
              </a:ext>
            </a:extLst>
          </p:cNvPr>
          <p:cNvSpPr>
            <a:spLocks noGrp="1"/>
          </p:cNvSpPr>
          <p:nvPr>
            <p:ph idx="1"/>
          </p:nvPr>
        </p:nvSpPr>
        <p:spPr>
          <a:xfrm>
            <a:off x="1" y="1538514"/>
            <a:ext cx="5544456" cy="5319485"/>
          </a:xfrm>
          <a:ln w="57150">
            <a:solidFill>
              <a:schemeClr val="tx1"/>
            </a:solidFill>
          </a:ln>
        </p:spPr>
        <p:txBody>
          <a:bodyPr>
            <a:normAutofit lnSpcReduction="10000"/>
          </a:bodyPr>
          <a:lstStyle/>
          <a:p>
            <a:r>
              <a:rPr lang="en-US" dirty="0"/>
              <a:t>Just like plants animals needed to figure out certain things to survive on land:</a:t>
            </a:r>
          </a:p>
          <a:p>
            <a:pPr lvl="1"/>
            <a:r>
              <a:rPr lang="en-US" dirty="0"/>
              <a:t>Prevent desiccation (drying out)</a:t>
            </a:r>
          </a:p>
          <a:p>
            <a:pPr lvl="1"/>
            <a:r>
              <a:rPr lang="en-US" dirty="0"/>
              <a:t>Structural support</a:t>
            </a:r>
          </a:p>
          <a:p>
            <a:pPr lvl="1"/>
            <a:r>
              <a:rPr lang="en-US" dirty="0"/>
              <a:t>Reproduction</a:t>
            </a:r>
          </a:p>
          <a:p>
            <a:r>
              <a:rPr lang="en-US" dirty="0"/>
              <a:t>Terrestrial arthropods were the first animals able to survive on land with out requiring a near constant water source</a:t>
            </a:r>
          </a:p>
          <a:p>
            <a:r>
              <a:rPr lang="en-US" dirty="0"/>
              <a:t>They were able to do so via:</a:t>
            </a:r>
          </a:p>
          <a:p>
            <a:pPr lvl="1"/>
            <a:r>
              <a:rPr lang="en-US" dirty="0"/>
              <a:t>Chitinous exoskeleton</a:t>
            </a:r>
          </a:p>
          <a:p>
            <a:pPr lvl="1"/>
            <a:r>
              <a:rPr lang="en-US" dirty="0"/>
              <a:t>Adaptable appendages </a:t>
            </a:r>
          </a:p>
        </p:txBody>
      </p:sp>
    </p:spTree>
    <p:extLst>
      <p:ext uri="{BB962C8B-B14F-4D97-AF65-F5344CB8AC3E}">
        <p14:creationId xmlns:p14="http://schemas.microsoft.com/office/powerpoint/2010/main" val="1759868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1448-9B5B-4D46-B6FD-1C20DF0F44D6}"/>
              </a:ext>
            </a:extLst>
          </p:cNvPr>
          <p:cNvSpPr>
            <a:spLocks noGrp="1"/>
          </p:cNvSpPr>
          <p:nvPr>
            <p:ph type="title"/>
          </p:nvPr>
        </p:nvSpPr>
        <p:spPr/>
        <p:txBody>
          <a:bodyPr/>
          <a:lstStyle/>
          <a:p>
            <a:r>
              <a:rPr lang="en-US" dirty="0"/>
              <a:t>Arthropod Phylogeny</a:t>
            </a:r>
          </a:p>
        </p:txBody>
      </p:sp>
      <p:sp>
        <p:nvSpPr>
          <p:cNvPr id="6" name="TextBox 5">
            <a:extLst>
              <a:ext uri="{FF2B5EF4-FFF2-40B4-BE49-F238E27FC236}">
                <a16:creationId xmlns:a16="http://schemas.microsoft.com/office/drawing/2014/main" id="{EE0BB0F2-6CCD-4AA7-B962-7B20D71327DE}"/>
              </a:ext>
            </a:extLst>
          </p:cNvPr>
          <p:cNvSpPr txBox="1"/>
          <p:nvPr/>
        </p:nvSpPr>
        <p:spPr>
          <a:xfrm>
            <a:off x="9954827" y="137001"/>
            <a:ext cx="1731145" cy="1323439"/>
          </a:xfrm>
          <a:prstGeom prst="rect">
            <a:avLst/>
          </a:prstGeom>
          <a:noFill/>
        </p:spPr>
        <p:txBody>
          <a:bodyPr wrap="square" rtlCol="0">
            <a:spAutoFit/>
          </a:bodyPr>
          <a:lstStyle/>
          <a:p>
            <a:br>
              <a:rPr lang="en-US" sz="800" dirty="0"/>
            </a:br>
            <a:r>
              <a:rPr lang="en-US" sz="800" dirty="0"/>
              <a:t>File:Kainops </a:t>
            </a:r>
            <a:r>
              <a:rPr lang="en-US" sz="800" dirty="0" err="1"/>
              <a:t>invius</a:t>
            </a:r>
            <a:r>
              <a:rPr lang="en-US" sz="800" dirty="0"/>
              <a:t> lateral and ventral.JPG. (2015, February 18). </a:t>
            </a:r>
            <a:r>
              <a:rPr lang="en-US" sz="800" i="1" dirty="0"/>
              <a:t>Wikimedia Commons, the free media repository</a:t>
            </a:r>
            <a:r>
              <a:rPr lang="en-US" sz="800" dirty="0"/>
              <a:t>. Retrieved 14:58, November 5, 2018 from https://commons.wikimedia.org/w/index.php?title=File:Kainops_invius_lateral_and_ventral.JPG&amp;oldid=150401894.</a:t>
            </a:r>
          </a:p>
        </p:txBody>
      </p:sp>
      <p:grpSp>
        <p:nvGrpSpPr>
          <p:cNvPr id="8" name="Group 7">
            <a:extLst>
              <a:ext uri="{FF2B5EF4-FFF2-40B4-BE49-F238E27FC236}">
                <a16:creationId xmlns:a16="http://schemas.microsoft.com/office/drawing/2014/main" id="{275C7073-35A1-4493-A9FF-136FE26B778D}"/>
              </a:ext>
            </a:extLst>
          </p:cNvPr>
          <p:cNvGrpSpPr/>
          <p:nvPr/>
        </p:nvGrpSpPr>
        <p:grpSpPr>
          <a:xfrm>
            <a:off x="7871533" y="0"/>
            <a:ext cx="2083294" cy="6858000"/>
            <a:chOff x="10108706" y="0"/>
            <a:chExt cx="2083294" cy="6858000"/>
          </a:xfrm>
        </p:grpSpPr>
        <p:pic>
          <p:nvPicPr>
            <p:cNvPr id="11" name="Picture 10">
              <a:extLst>
                <a:ext uri="{FF2B5EF4-FFF2-40B4-BE49-F238E27FC236}">
                  <a16:creationId xmlns:a16="http://schemas.microsoft.com/office/drawing/2014/main" id="{466E4C2F-B979-4A73-BA6B-F6D4E090EDB3}"/>
                </a:ext>
              </a:extLst>
            </p:cNvPr>
            <p:cNvPicPr>
              <a:picLocks noChangeAspect="1"/>
            </p:cNvPicPr>
            <p:nvPr/>
          </p:nvPicPr>
          <p:blipFill rotWithShape="1">
            <a:blip r:embed="rId2"/>
            <a:srcRect l="6124" t="11473" r="12713" b="23333"/>
            <a:stretch/>
          </p:blipFill>
          <p:spPr>
            <a:xfrm>
              <a:off x="10108706" y="5602950"/>
              <a:ext cx="2083294" cy="1255050"/>
            </a:xfrm>
            <a:prstGeom prst="rect">
              <a:avLst/>
            </a:prstGeom>
          </p:spPr>
        </p:pic>
        <p:pic>
          <p:nvPicPr>
            <p:cNvPr id="5" name="Picture 4">
              <a:extLst>
                <a:ext uri="{FF2B5EF4-FFF2-40B4-BE49-F238E27FC236}">
                  <a16:creationId xmlns:a16="http://schemas.microsoft.com/office/drawing/2014/main" id="{091033EA-3B92-463A-A066-A27CA309A9F5}"/>
                </a:ext>
              </a:extLst>
            </p:cNvPr>
            <p:cNvPicPr>
              <a:picLocks noChangeAspect="1"/>
            </p:cNvPicPr>
            <p:nvPr/>
          </p:nvPicPr>
          <p:blipFill rotWithShape="1">
            <a:blip r:embed="rId3"/>
            <a:srcRect l="41240" t="27597" r="32713" b="42946"/>
            <a:stretch/>
          </p:blipFill>
          <p:spPr>
            <a:xfrm>
              <a:off x="10110877" y="1765239"/>
              <a:ext cx="2081123" cy="1765238"/>
            </a:xfrm>
            <a:prstGeom prst="rect">
              <a:avLst/>
            </a:prstGeom>
          </p:spPr>
        </p:pic>
        <p:pic>
          <p:nvPicPr>
            <p:cNvPr id="7" name="Picture 6">
              <a:extLst>
                <a:ext uri="{FF2B5EF4-FFF2-40B4-BE49-F238E27FC236}">
                  <a16:creationId xmlns:a16="http://schemas.microsoft.com/office/drawing/2014/main" id="{4D556C46-6100-4554-A34F-DDBD23C88D37}"/>
                </a:ext>
              </a:extLst>
            </p:cNvPr>
            <p:cNvPicPr>
              <a:picLocks noChangeAspect="1"/>
            </p:cNvPicPr>
            <p:nvPr/>
          </p:nvPicPr>
          <p:blipFill>
            <a:blip r:embed="rId4"/>
            <a:stretch>
              <a:fillRect/>
            </a:stretch>
          </p:blipFill>
          <p:spPr>
            <a:xfrm>
              <a:off x="10110877" y="0"/>
              <a:ext cx="2081123" cy="1812311"/>
            </a:xfrm>
            <a:prstGeom prst="rect">
              <a:avLst/>
            </a:prstGeom>
          </p:spPr>
        </p:pic>
        <p:pic>
          <p:nvPicPr>
            <p:cNvPr id="2050" name="Picture 2" descr="Image result for crab">
              <a:extLst>
                <a:ext uri="{FF2B5EF4-FFF2-40B4-BE49-F238E27FC236}">
                  <a16:creationId xmlns:a16="http://schemas.microsoft.com/office/drawing/2014/main" id="{6D30E4B4-93EB-43C4-87C8-30EB8A21C3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8707" y="3355760"/>
              <a:ext cx="2083293" cy="15624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automatic alt text available.">
              <a:extLst>
                <a:ext uri="{FF2B5EF4-FFF2-40B4-BE49-F238E27FC236}">
                  <a16:creationId xmlns:a16="http://schemas.microsoft.com/office/drawing/2014/main" id="{DB639A22-7D32-4026-9268-173A768F28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18" t="18641" r="35103" b="42783"/>
            <a:stretch/>
          </p:blipFill>
          <p:spPr bwMode="auto">
            <a:xfrm>
              <a:off x="10108707" y="4842356"/>
              <a:ext cx="2083293" cy="103069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3CFCAEE7-C618-45EF-876E-2D54CE24B0BC}"/>
              </a:ext>
            </a:extLst>
          </p:cNvPr>
          <p:cNvSpPr txBox="1"/>
          <p:nvPr/>
        </p:nvSpPr>
        <p:spPr>
          <a:xfrm>
            <a:off x="9954827" y="3355760"/>
            <a:ext cx="2237173" cy="830997"/>
          </a:xfrm>
          <a:prstGeom prst="rect">
            <a:avLst/>
          </a:prstGeom>
          <a:noFill/>
        </p:spPr>
        <p:txBody>
          <a:bodyPr wrap="square" rtlCol="0">
            <a:spAutoFit/>
          </a:bodyPr>
          <a:lstStyle/>
          <a:p>
            <a:r>
              <a:rPr lang="en-US" sz="800" dirty="0"/>
              <a:t>File:Liocarcinus vernalis.jpg. (2016, July 19). </a:t>
            </a:r>
            <a:r>
              <a:rPr lang="en-US" sz="800" i="1" dirty="0"/>
              <a:t>Wikimedia Commons, the free media repository</a:t>
            </a:r>
            <a:r>
              <a:rPr lang="en-US" sz="800" dirty="0"/>
              <a:t>. Retrieved 15:03, November 5, 2018 from https://commons.wikimedia.org/w/index.php?title=File:Liocarcinus_vernalis.jpg&amp;oldid=201996206.</a:t>
            </a:r>
          </a:p>
        </p:txBody>
      </p:sp>
      <p:pic>
        <p:nvPicPr>
          <p:cNvPr id="14" name="Picture 2" descr="Image result for arthropoda phylogeny">
            <a:extLst>
              <a:ext uri="{FF2B5EF4-FFF2-40B4-BE49-F238E27FC236}">
                <a16:creationId xmlns:a16="http://schemas.microsoft.com/office/drawing/2014/main" id="{091448E6-9C35-42B7-8BB4-C32A8F634805}"/>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56801" y="1460439"/>
            <a:ext cx="7708921" cy="503243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4506AA7-A2A6-4C4C-A67B-D7C1D57D5276}"/>
              </a:ext>
            </a:extLst>
          </p:cNvPr>
          <p:cNvSpPr/>
          <p:nvPr/>
        </p:nvSpPr>
        <p:spPr>
          <a:xfrm>
            <a:off x="5742274" y="3671856"/>
            <a:ext cx="1813999" cy="609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832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3C94-96FB-4A7E-B893-5D4969DD5CB6}"/>
              </a:ext>
            </a:extLst>
          </p:cNvPr>
          <p:cNvSpPr>
            <a:spLocks noGrp="1"/>
          </p:cNvSpPr>
          <p:nvPr>
            <p:ph type="title"/>
          </p:nvPr>
        </p:nvSpPr>
        <p:spPr/>
        <p:txBody>
          <a:bodyPr/>
          <a:lstStyle/>
          <a:p>
            <a:r>
              <a:rPr lang="en-US" dirty="0"/>
              <a:t>Arthropoda –Crustaceans </a:t>
            </a:r>
          </a:p>
        </p:txBody>
      </p:sp>
      <p:pic>
        <p:nvPicPr>
          <p:cNvPr id="8194" name="Picture 2">
            <a:extLst>
              <a:ext uri="{FF2B5EF4-FFF2-40B4-BE49-F238E27FC236}">
                <a16:creationId xmlns:a16="http://schemas.microsoft.com/office/drawing/2014/main" id="{0E1D09BC-4649-439D-9C59-64FB4A1A81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7978" y="1866265"/>
            <a:ext cx="5604523"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2ACC0A-97FB-463B-B164-498459D5187D}"/>
              </a:ext>
            </a:extLst>
          </p:cNvPr>
          <p:cNvSpPr txBox="1"/>
          <p:nvPr/>
        </p:nvSpPr>
        <p:spPr>
          <a:xfrm>
            <a:off x="242046" y="1690688"/>
            <a:ext cx="5225931" cy="5262979"/>
          </a:xfrm>
          <a:prstGeom prst="rect">
            <a:avLst/>
          </a:prstGeom>
          <a:noFill/>
        </p:spPr>
        <p:txBody>
          <a:bodyPr wrap="square" rtlCol="0">
            <a:spAutoFit/>
          </a:bodyPr>
          <a:lstStyle/>
          <a:p>
            <a:pPr marL="285750" indent="-285750">
              <a:buFont typeface="Arial" panose="020B0604020202020204" pitchFamily="34" charset="0"/>
              <a:buChar char="•"/>
            </a:pPr>
            <a:r>
              <a:rPr lang="en-US" sz="2400" b="1" dirty="0"/>
              <a:t>Biramous appendages- </a:t>
            </a:r>
            <a:r>
              <a:rPr lang="en-US" sz="2400" dirty="0"/>
              <a:t>double branched, typically highly modified</a:t>
            </a:r>
          </a:p>
          <a:p>
            <a:pPr marL="742950" lvl="1" indent="-285750">
              <a:buFont typeface="Arial" panose="020B0604020202020204" pitchFamily="34" charset="0"/>
              <a:buChar char="•"/>
            </a:pPr>
            <a:r>
              <a:rPr lang="en-US" sz="2400" dirty="0"/>
              <a:t>Typically the upper branch acts as a </a:t>
            </a:r>
            <a:r>
              <a:rPr lang="en-US" sz="2400" b="1" dirty="0"/>
              <a:t>gill</a:t>
            </a:r>
          </a:p>
          <a:p>
            <a:pPr marL="742950" lvl="1" indent="-285750">
              <a:buFont typeface="Arial" panose="020B0604020202020204" pitchFamily="34" charset="0"/>
              <a:buChar char="•"/>
            </a:pPr>
            <a:r>
              <a:rPr lang="en-US" sz="2400" dirty="0"/>
              <a:t>Typically the lower branch is used for locomotion</a:t>
            </a:r>
          </a:p>
          <a:p>
            <a:pPr marL="285750" indent="-285750">
              <a:buFont typeface="Arial" panose="020B0604020202020204" pitchFamily="34" charset="0"/>
              <a:buChar char="•"/>
            </a:pPr>
            <a:r>
              <a:rPr lang="en-US" sz="2400" dirty="0"/>
              <a:t>Two Body-Regions </a:t>
            </a:r>
          </a:p>
          <a:p>
            <a:pPr marL="742950" lvl="1" indent="-285750">
              <a:buFont typeface="Arial" panose="020B0604020202020204" pitchFamily="34" charset="0"/>
              <a:buChar char="•"/>
            </a:pPr>
            <a:r>
              <a:rPr lang="en-US" sz="2400" b="1" dirty="0"/>
              <a:t>Cephalothorax</a:t>
            </a:r>
          </a:p>
          <a:p>
            <a:pPr marL="742950" lvl="1" indent="-285750">
              <a:buFont typeface="Arial" panose="020B0604020202020204" pitchFamily="34" charset="0"/>
              <a:buChar char="•"/>
            </a:pPr>
            <a:r>
              <a:rPr lang="en-US" sz="2400" b="1" dirty="0"/>
              <a:t>Abdomen</a:t>
            </a:r>
          </a:p>
          <a:p>
            <a:pPr marL="285750" indent="-285750">
              <a:buFont typeface="Arial" panose="020B0604020202020204" pitchFamily="34" charset="0"/>
              <a:buChar char="•"/>
            </a:pPr>
            <a:r>
              <a:rPr lang="en-US" sz="2400" dirty="0"/>
              <a:t>1 pair of jaw like </a:t>
            </a:r>
            <a:r>
              <a:rPr lang="en-US" sz="2400" b="1" dirty="0"/>
              <a:t>Mandibles</a:t>
            </a:r>
          </a:p>
          <a:p>
            <a:pPr marL="285750" indent="-285750">
              <a:buFont typeface="Arial" panose="020B0604020202020204" pitchFamily="34" charset="0"/>
              <a:buChar char="•"/>
            </a:pPr>
            <a:r>
              <a:rPr lang="en-US" sz="2400" dirty="0"/>
              <a:t>2 pairs of sensory </a:t>
            </a:r>
            <a:r>
              <a:rPr lang="en-US" sz="2400" b="1" dirty="0"/>
              <a:t>antennae</a:t>
            </a:r>
          </a:p>
          <a:p>
            <a:pPr marL="285750" indent="-285750">
              <a:buFont typeface="Arial" panose="020B0604020202020204" pitchFamily="34" charset="0"/>
              <a:buChar char="•"/>
            </a:pPr>
            <a:r>
              <a:rPr lang="en-US" sz="2400" b="1" dirty="0"/>
              <a:t>Compound eyes</a:t>
            </a:r>
          </a:p>
          <a:p>
            <a:pPr marL="285750" indent="-285750">
              <a:buFont typeface="Arial" panose="020B0604020202020204" pitchFamily="34" charset="0"/>
              <a:buChar char="•"/>
            </a:pPr>
            <a:r>
              <a:rPr lang="en-US" sz="2400" b="1" dirty="0"/>
              <a:t>Walking legs </a:t>
            </a:r>
          </a:p>
          <a:p>
            <a:pPr marL="285750" indent="-285750">
              <a:buFont typeface="Arial" panose="020B0604020202020204" pitchFamily="34" charset="0"/>
              <a:buChar char="•"/>
            </a:pPr>
            <a:r>
              <a:rPr lang="en-US" sz="2400" b="1" dirty="0"/>
              <a:t>Swimmerets </a:t>
            </a:r>
          </a:p>
        </p:txBody>
      </p:sp>
    </p:spTree>
    <p:extLst>
      <p:ext uri="{BB962C8B-B14F-4D97-AF65-F5344CB8AC3E}">
        <p14:creationId xmlns:p14="http://schemas.microsoft.com/office/powerpoint/2010/main" val="447747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B2D413A-89BC-4F5C-93B8-94E23CE4ED2E}"/>
              </a:ext>
            </a:extLst>
          </p:cNvPr>
          <p:cNvPicPr>
            <a:picLocks noChangeAspect="1"/>
          </p:cNvPicPr>
          <p:nvPr/>
        </p:nvPicPr>
        <p:blipFill>
          <a:blip r:embed="rId2"/>
          <a:stretch>
            <a:fillRect/>
          </a:stretch>
        </p:blipFill>
        <p:spPr>
          <a:xfrm>
            <a:off x="7313113" y="-4659"/>
            <a:ext cx="4883062" cy="6105319"/>
          </a:xfrm>
          <a:prstGeom prst="rect">
            <a:avLst/>
          </a:prstGeom>
        </p:spPr>
      </p:pic>
      <p:pic>
        <p:nvPicPr>
          <p:cNvPr id="6" name="Picture 6" descr="Logo, company name&#10;&#10;Description automatically generated">
            <a:extLst>
              <a:ext uri="{FF2B5EF4-FFF2-40B4-BE49-F238E27FC236}">
                <a16:creationId xmlns:a16="http://schemas.microsoft.com/office/drawing/2014/main" id="{CDEAAD64-9E25-45A7-8F2A-04ADE2EB2C8F}"/>
              </a:ext>
            </a:extLst>
          </p:cNvPr>
          <p:cNvPicPr>
            <a:picLocks noChangeAspect="1"/>
          </p:cNvPicPr>
          <p:nvPr/>
        </p:nvPicPr>
        <p:blipFill>
          <a:blip r:embed="rId3"/>
          <a:stretch>
            <a:fillRect/>
          </a:stretch>
        </p:blipFill>
        <p:spPr>
          <a:xfrm>
            <a:off x="11041628" y="4929970"/>
            <a:ext cx="1152525" cy="1152525"/>
          </a:xfrm>
          <a:prstGeom prst="rect">
            <a:avLst/>
          </a:prstGeom>
        </p:spPr>
      </p:pic>
      <p:pic>
        <p:nvPicPr>
          <p:cNvPr id="7" name="Picture 7" descr="A picture containing logo&#10;&#10;Description automatically generated">
            <a:extLst>
              <a:ext uri="{FF2B5EF4-FFF2-40B4-BE49-F238E27FC236}">
                <a16:creationId xmlns:a16="http://schemas.microsoft.com/office/drawing/2014/main" id="{EC592946-A4BB-4995-96E7-5EB405F32104}"/>
              </a:ext>
            </a:extLst>
          </p:cNvPr>
          <p:cNvPicPr>
            <a:picLocks noChangeAspect="1"/>
          </p:cNvPicPr>
          <p:nvPr/>
        </p:nvPicPr>
        <p:blipFill>
          <a:blip r:embed="rId4"/>
          <a:stretch>
            <a:fillRect/>
          </a:stretch>
        </p:blipFill>
        <p:spPr>
          <a:xfrm>
            <a:off x="7323551" y="6485630"/>
            <a:ext cx="4778679" cy="295890"/>
          </a:xfrm>
          <a:prstGeom prst="rect">
            <a:avLst/>
          </a:prstGeom>
        </p:spPr>
      </p:pic>
      <p:pic>
        <p:nvPicPr>
          <p:cNvPr id="8" name="Picture 8">
            <a:extLst>
              <a:ext uri="{FF2B5EF4-FFF2-40B4-BE49-F238E27FC236}">
                <a16:creationId xmlns:a16="http://schemas.microsoft.com/office/drawing/2014/main" id="{84B40B6B-71FC-43E6-8B1E-15E23B5C7825}"/>
              </a:ext>
            </a:extLst>
          </p:cNvPr>
          <p:cNvPicPr>
            <a:picLocks noChangeAspect="1"/>
          </p:cNvPicPr>
          <p:nvPr/>
        </p:nvPicPr>
        <p:blipFill>
          <a:blip r:embed="rId5"/>
          <a:stretch>
            <a:fillRect/>
          </a:stretch>
        </p:blipFill>
        <p:spPr>
          <a:xfrm>
            <a:off x="-4175" y="3137695"/>
            <a:ext cx="7116871" cy="3724554"/>
          </a:xfrm>
          <a:prstGeom prst="rect">
            <a:avLst/>
          </a:prstGeom>
        </p:spPr>
      </p:pic>
      <p:pic>
        <p:nvPicPr>
          <p:cNvPr id="9" name="Picture 9" descr="Text, application&#10;&#10;Description automatically generated">
            <a:extLst>
              <a:ext uri="{FF2B5EF4-FFF2-40B4-BE49-F238E27FC236}">
                <a16:creationId xmlns:a16="http://schemas.microsoft.com/office/drawing/2014/main" id="{29375D2B-9401-463F-9711-CF6CC12255FD}"/>
              </a:ext>
            </a:extLst>
          </p:cNvPr>
          <p:cNvPicPr>
            <a:picLocks noChangeAspect="1"/>
          </p:cNvPicPr>
          <p:nvPr/>
        </p:nvPicPr>
        <p:blipFill>
          <a:blip r:embed="rId6"/>
          <a:stretch>
            <a:fillRect/>
          </a:stretch>
        </p:blipFill>
        <p:spPr>
          <a:xfrm>
            <a:off x="110647" y="831843"/>
            <a:ext cx="7283884" cy="2313329"/>
          </a:xfrm>
          <a:prstGeom prst="rect">
            <a:avLst/>
          </a:prstGeom>
        </p:spPr>
      </p:pic>
      <p:pic>
        <p:nvPicPr>
          <p:cNvPr id="10" name="Picture 10">
            <a:extLst>
              <a:ext uri="{FF2B5EF4-FFF2-40B4-BE49-F238E27FC236}">
                <a16:creationId xmlns:a16="http://schemas.microsoft.com/office/drawing/2014/main" id="{41BC0677-01EA-4E72-A403-22F490331759}"/>
              </a:ext>
            </a:extLst>
          </p:cNvPr>
          <p:cNvPicPr>
            <a:picLocks noChangeAspect="1"/>
          </p:cNvPicPr>
          <p:nvPr/>
        </p:nvPicPr>
        <p:blipFill>
          <a:blip r:embed="rId7"/>
          <a:stretch>
            <a:fillRect/>
          </a:stretch>
        </p:blipFill>
        <p:spPr>
          <a:xfrm>
            <a:off x="110647" y="34829"/>
            <a:ext cx="7409145" cy="921985"/>
          </a:xfrm>
          <a:prstGeom prst="rect">
            <a:avLst/>
          </a:prstGeom>
        </p:spPr>
      </p:pic>
    </p:spTree>
    <p:extLst>
      <p:ext uri="{BB962C8B-B14F-4D97-AF65-F5344CB8AC3E}">
        <p14:creationId xmlns:p14="http://schemas.microsoft.com/office/powerpoint/2010/main" val="2987341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36B39-9906-4872-AF85-D8E43C1A85F2}"/>
              </a:ext>
            </a:extLst>
          </p:cNvPr>
          <p:cNvSpPr>
            <a:spLocks noGrp="1"/>
          </p:cNvSpPr>
          <p:nvPr>
            <p:ph type="title"/>
          </p:nvPr>
        </p:nvSpPr>
        <p:spPr>
          <a:xfrm>
            <a:off x="0" y="-350687"/>
            <a:ext cx="10515600" cy="1325563"/>
          </a:xfrm>
        </p:spPr>
        <p:txBody>
          <a:bodyPr/>
          <a:lstStyle/>
          <a:p>
            <a:r>
              <a:rPr lang="en-US" dirty="0"/>
              <a:t>Arthropoda- Chelicerata</a:t>
            </a:r>
          </a:p>
        </p:txBody>
      </p:sp>
      <p:sp>
        <p:nvSpPr>
          <p:cNvPr id="3" name="Content Placeholder 2">
            <a:extLst>
              <a:ext uri="{FF2B5EF4-FFF2-40B4-BE49-F238E27FC236}">
                <a16:creationId xmlns:a16="http://schemas.microsoft.com/office/drawing/2014/main" id="{C6450D52-C2B9-4B91-BCBC-8C7E20974056}"/>
              </a:ext>
            </a:extLst>
          </p:cNvPr>
          <p:cNvSpPr>
            <a:spLocks noGrp="1"/>
          </p:cNvSpPr>
          <p:nvPr>
            <p:ph idx="1"/>
          </p:nvPr>
        </p:nvSpPr>
        <p:spPr>
          <a:xfrm>
            <a:off x="94344" y="1407886"/>
            <a:ext cx="6248400" cy="5450113"/>
          </a:xfrm>
        </p:spPr>
        <p:txBody>
          <a:bodyPr>
            <a:normAutofit lnSpcReduction="10000"/>
          </a:bodyPr>
          <a:lstStyle/>
          <a:p>
            <a:r>
              <a:rPr lang="en-US" dirty="0"/>
              <a:t>The most anterior appendages are modified mouthparts called </a:t>
            </a:r>
            <a:r>
              <a:rPr lang="en-US" b="1" dirty="0"/>
              <a:t>chelicerae</a:t>
            </a:r>
          </a:p>
          <a:p>
            <a:pPr lvl="1"/>
            <a:r>
              <a:rPr lang="en-US" b="1" dirty="0"/>
              <a:t>Chelicerae </a:t>
            </a:r>
            <a:r>
              <a:rPr lang="en-US" dirty="0"/>
              <a:t>are small pincers or fangs</a:t>
            </a:r>
          </a:p>
          <a:p>
            <a:r>
              <a:rPr lang="en-US" b="1" dirty="0"/>
              <a:t>Pedipalps</a:t>
            </a:r>
            <a:r>
              <a:rPr lang="en-US" dirty="0"/>
              <a:t> are a second set of appendages that serve a variety of purposes:</a:t>
            </a:r>
          </a:p>
          <a:p>
            <a:pPr lvl="1"/>
            <a:r>
              <a:rPr lang="en-US" dirty="0"/>
              <a:t>Form the pincers in scorpions</a:t>
            </a:r>
          </a:p>
          <a:p>
            <a:pPr lvl="1"/>
            <a:r>
              <a:rPr lang="en-US" dirty="0"/>
              <a:t>Horseshoe crabs use pedipalps for locomotion</a:t>
            </a:r>
          </a:p>
          <a:p>
            <a:pPr lvl="1"/>
            <a:r>
              <a:rPr lang="en-US" dirty="0"/>
              <a:t>Spiders use pedipalps for sensory and reproduction (males)</a:t>
            </a:r>
          </a:p>
          <a:p>
            <a:r>
              <a:rPr lang="en-US" b="1" dirty="0"/>
              <a:t>Arachnids</a:t>
            </a:r>
            <a:r>
              <a:rPr lang="en-US" dirty="0"/>
              <a:t> are the most common chelicerates, they include spiders, ticks, </a:t>
            </a:r>
            <a:r>
              <a:rPr lang="en-US" dirty="0" err="1"/>
              <a:t>opiliones</a:t>
            </a:r>
            <a:r>
              <a:rPr lang="en-US" dirty="0"/>
              <a:t> (harvestmen), mites, etc.</a:t>
            </a:r>
          </a:p>
        </p:txBody>
      </p:sp>
      <p:pic>
        <p:nvPicPr>
          <p:cNvPr id="6" name="Picture 5">
            <a:extLst>
              <a:ext uri="{FF2B5EF4-FFF2-40B4-BE49-F238E27FC236}">
                <a16:creationId xmlns:a16="http://schemas.microsoft.com/office/drawing/2014/main" id="{AD176FBD-0AC2-4416-8A9F-B45D09607047}"/>
              </a:ext>
            </a:extLst>
          </p:cNvPr>
          <p:cNvPicPr>
            <a:picLocks noChangeAspect="1"/>
          </p:cNvPicPr>
          <p:nvPr/>
        </p:nvPicPr>
        <p:blipFill>
          <a:blip r:embed="rId2"/>
          <a:stretch>
            <a:fillRect/>
          </a:stretch>
        </p:blipFill>
        <p:spPr>
          <a:xfrm>
            <a:off x="7779657" y="0"/>
            <a:ext cx="4412343" cy="5883124"/>
          </a:xfrm>
          <a:prstGeom prst="rect">
            <a:avLst/>
          </a:prstGeom>
        </p:spPr>
      </p:pic>
      <p:sp>
        <p:nvSpPr>
          <p:cNvPr id="7" name="TextBox 6">
            <a:extLst>
              <a:ext uri="{FF2B5EF4-FFF2-40B4-BE49-F238E27FC236}">
                <a16:creationId xmlns:a16="http://schemas.microsoft.com/office/drawing/2014/main" id="{8CECA37D-F7AD-49C2-BEFD-7B6A8A6DBEEE}"/>
              </a:ext>
            </a:extLst>
          </p:cNvPr>
          <p:cNvSpPr txBox="1"/>
          <p:nvPr/>
        </p:nvSpPr>
        <p:spPr>
          <a:xfrm>
            <a:off x="7874000" y="5544570"/>
            <a:ext cx="4223656" cy="338554"/>
          </a:xfrm>
          <a:prstGeom prst="rect">
            <a:avLst/>
          </a:prstGeom>
          <a:noFill/>
        </p:spPr>
        <p:txBody>
          <a:bodyPr wrap="square" rtlCol="0">
            <a:spAutoFit/>
          </a:bodyPr>
          <a:lstStyle/>
          <a:p>
            <a:r>
              <a:rPr lang="en-US" sz="800" dirty="0"/>
              <a:t>By Ryan </a:t>
            </a:r>
            <a:r>
              <a:rPr lang="en-US" sz="800" dirty="0" err="1"/>
              <a:t>Kaldari</a:t>
            </a:r>
            <a:r>
              <a:rPr lang="en-US" sz="800" dirty="0"/>
              <a:t> - Own work, Public Domain, https://commons.wikimedia.org/w/index.php?curid=7346974</a:t>
            </a:r>
          </a:p>
        </p:txBody>
      </p:sp>
      <p:cxnSp>
        <p:nvCxnSpPr>
          <p:cNvPr id="9" name="Straight Arrow Connector 8">
            <a:extLst>
              <a:ext uri="{FF2B5EF4-FFF2-40B4-BE49-F238E27FC236}">
                <a16:creationId xmlns:a16="http://schemas.microsoft.com/office/drawing/2014/main" id="{9A545257-5D9A-4890-BBBD-411C62BA0CBA}"/>
              </a:ext>
            </a:extLst>
          </p:cNvPr>
          <p:cNvCxnSpPr>
            <a:cxnSpLocks/>
          </p:cNvCxnSpPr>
          <p:nvPr/>
        </p:nvCxnSpPr>
        <p:spPr>
          <a:xfrm>
            <a:off x="7445829" y="974876"/>
            <a:ext cx="2017485" cy="19666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8B84365-0058-4FB8-BDF4-9C351B1F1911}"/>
              </a:ext>
            </a:extLst>
          </p:cNvPr>
          <p:cNvCxnSpPr>
            <a:cxnSpLocks/>
          </p:cNvCxnSpPr>
          <p:nvPr/>
        </p:nvCxnSpPr>
        <p:spPr>
          <a:xfrm flipV="1">
            <a:off x="9318171" y="4151087"/>
            <a:ext cx="145143" cy="18723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4FD90FC-6518-423E-9038-FEB995D37F36}"/>
              </a:ext>
            </a:extLst>
          </p:cNvPr>
          <p:cNvSpPr txBox="1"/>
          <p:nvPr/>
        </p:nvSpPr>
        <p:spPr>
          <a:xfrm>
            <a:off x="5729515" y="530395"/>
            <a:ext cx="1716314" cy="523220"/>
          </a:xfrm>
          <a:prstGeom prst="rect">
            <a:avLst/>
          </a:prstGeom>
          <a:noFill/>
          <a:ln w="57150">
            <a:solidFill>
              <a:srgbClr val="FF0000"/>
            </a:solidFill>
          </a:ln>
        </p:spPr>
        <p:txBody>
          <a:bodyPr wrap="square" rtlCol="0">
            <a:spAutoFit/>
          </a:bodyPr>
          <a:lstStyle/>
          <a:p>
            <a:r>
              <a:rPr lang="en-US" sz="2800" dirty="0"/>
              <a:t>Chelicerae</a:t>
            </a:r>
          </a:p>
        </p:txBody>
      </p:sp>
      <p:sp>
        <p:nvSpPr>
          <p:cNvPr id="15" name="TextBox 14">
            <a:extLst>
              <a:ext uri="{FF2B5EF4-FFF2-40B4-BE49-F238E27FC236}">
                <a16:creationId xmlns:a16="http://schemas.microsoft.com/office/drawing/2014/main" id="{ED2E7D33-3BD0-48B7-B0D1-2A276754EAA1}"/>
              </a:ext>
            </a:extLst>
          </p:cNvPr>
          <p:cNvSpPr txBox="1"/>
          <p:nvPr/>
        </p:nvSpPr>
        <p:spPr>
          <a:xfrm>
            <a:off x="8621486" y="6023429"/>
            <a:ext cx="1611085" cy="523220"/>
          </a:xfrm>
          <a:prstGeom prst="rect">
            <a:avLst/>
          </a:prstGeom>
          <a:noFill/>
          <a:ln w="57150">
            <a:solidFill>
              <a:srgbClr val="FF0000"/>
            </a:solidFill>
          </a:ln>
        </p:spPr>
        <p:txBody>
          <a:bodyPr wrap="square" rtlCol="0">
            <a:spAutoFit/>
          </a:bodyPr>
          <a:lstStyle/>
          <a:p>
            <a:r>
              <a:rPr lang="en-US" sz="2800" dirty="0"/>
              <a:t>Pedipalps</a:t>
            </a:r>
          </a:p>
        </p:txBody>
      </p:sp>
    </p:spTree>
    <p:extLst>
      <p:ext uri="{BB962C8B-B14F-4D97-AF65-F5344CB8AC3E}">
        <p14:creationId xmlns:p14="http://schemas.microsoft.com/office/powerpoint/2010/main" val="2291052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B2425-511E-4968-8274-FE7C2FB0E486}"/>
              </a:ext>
            </a:extLst>
          </p:cNvPr>
          <p:cNvSpPr>
            <a:spLocks noGrp="1"/>
          </p:cNvSpPr>
          <p:nvPr>
            <p:ph type="title"/>
          </p:nvPr>
        </p:nvSpPr>
        <p:spPr/>
        <p:txBody>
          <a:bodyPr/>
          <a:lstStyle/>
          <a:p>
            <a:r>
              <a:rPr lang="en-US" dirty="0"/>
              <a:t>Chelicerata</a:t>
            </a:r>
          </a:p>
        </p:txBody>
      </p:sp>
      <p:sp>
        <p:nvSpPr>
          <p:cNvPr id="3" name="Content Placeholder 2">
            <a:extLst>
              <a:ext uri="{FF2B5EF4-FFF2-40B4-BE49-F238E27FC236}">
                <a16:creationId xmlns:a16="http://schemas.microsoft.com/office/drawing/2014/main" id="{8ECDEBD6-7DCE-4536-BADF-056801AD5655}"/>
              </a:ext>
            </a:extLst>
          </p:cNvPr>
          <p:cNvSpPr>
            <a:spLocks noGrp="1"/>
          </p:cNvSpPr>
          <p:nvPr>
            <p:ph idx="1"/>
          </p:nvPr>
        </p:nvSpPr>
        <p:spPr>
          <a:xfrm>
            <a:off x="0" y="1690688"/>
            <a:ext cx="4216893" cy="5167312"/>
          </a:xfrm>
        </p:spPr>
        <p:txBody>
          <a:bodyPr>
            <a:normAutofit/>
          </a:bodyPr>
          <a:lstStyle/>
          <a:p>
            <a:r>
              <a:rPr lang="en-US" dirty="0"/>
              <a:t>2 body regions:</a:t>
            </a:r>
          </a:p>
          <a:p>
            <a:pPr lvl="1"/>
            <a:r>
              <a:rPr lang="en-US" dirty="0"/>
              <a:t>Cephalothorax- (the head and the thorax combined)</a:t>
            </a:r>
          </a:p>
          <a:p>
            <a:pPr lvl="1"/>
            <a:r>
              <a:rPr lang="en-US" dirty="0"/>
              <a:t>Abdomen</a:t>
            </a:r>
          </a:p>
          <a:p>
            <a:r>
              <a:rPr lang="en-US" dirty="0"/>
              <a:t>Appendages:</a:t>
            </a:r>
          </a:p>
          <a:p>
            <a:pPr lvl="1"/>
            <a:r>
              <a:rPr lang="en-US" dirty="0"/>
              <a:t>4 pairs of walking legs</a:t>
            </a:r>
          </a:p>
          <a:p>
            <a:pPr lvl="1"/>
            <a:r>
              <a:rPr lang="en-US" dirty="0"/>
              <a:t>1 pair of pedipalps</a:t>
            </a:r>
          </a:p>
          <a:p>
            <a:pPr lvl="1"/>
            <a:r>
              <a:rPr lang="en-US" dirty="0"/>
              <a:t>1 pair of chelicera </a:t>
            </a:r>
          </a:p>
          <a:p>
            <a:r>
              <a:rPr lang="en-US" dirty="0"/>
              <a:t>Book Lungs</a:t>
            </a:r>
          </a:p>
          <a:p>
            <a:pPr lvl="1"/>
            <a:r>
              <a:rPr lang="en-US" dirty="0"/>
              <a:t>Thought to be derived from gills</a:t>
            </a:r>
          </a:p>
        </p:txBody>
      </p:sp>
      <p:pic>
        <p:nvPicPr>
          <p:cNvPr id="1026" name="Picture 2">
            <a:extLst>
              <a:ext uri="{FF2B5EF4-FFF2-40B4-BE49-F238E27FC236}">
                <a16:creationId xmlns:a16="http://schemas.microsoft.com/office/drawing/2014/main" id="{4660C84F-C3FF-4A1E-90D1-658777A4E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081" y="2902997"/>
            <a:ext cx="8036919" cy="41402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5C9E51-8935-4E37-A352-AFD187C45A00}"/>
              </a:ext>
            </a:extLst>
          </p:cNvPr>
          <p:cNvSpPr txBox="1"/>
          <p:nvPr/>
        </p:nvSpPr>
        <p:spPr>
          <a:xfrm>
            <a:off x="11353800" y="4326781"/>
            <a:ext cx="943992" cy="646331"/>
          </a:xfrm>
          <a:prstGeom prst="rect">
            <a:avLst/>
          </a:prstGeom>
          <a:solidFill>
            <a:schemeClr val="bg1"/>
          </a:solidFill>
        </p:spPr>
        <p:txBody>
          <a:bodyPr wrap="square" rtlCol="0">
            <a:spAutoFit/>
          </a:bodyPr>
          <a:lstStyle/>
          <a:p>
            <a:r>
              <a:rPr lang="en-US" dirty="0"/>
              <a:t>Venom</a:t>
            </a:r>
          </a:p>
          <a:p>
            <a:r>
              <a:rPr lang="en-US" dirty="0"/>
              <a:t>Gland</a:t>
            </a:r>
          </a:p>
        </p:txBody>
      </p:sp>
      <p:sp>
        <p:nvSpPr>
          <p:cNvPr id="5" name="Right Brace 4">
            <a:extLst>
              <a:ext uri="{FF2B5EF4-FFF2-40B4-BE49-F238E27FC236}">
                <a16:creationId xmlns:a16="http://schemas.microsoft.com/office/drawing/2014/main" id="{806139B6-4A16-4550-9634-D19492B2EA1C}"/>
              </a:ext>
            </a:extLst>
          </p:cNvPr>
          <p:cNvSpPr/>
          <p:nvPr/>
        </p:nvSpPr>
        <p:spPr>
          <a:xfrm rot="16200000">
            <a:off x="9266768" y="1653840"/>
            <a:ext cx="486744" cy="2641241"/>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49D7C3B5-4E5B-4CAF-94B2-9EBAE6BD0FF9}"/>
              </a:ext>
            </a:extLst>
          </p:cNvPr>
          <p:cNvSpPr/>
          <p:nvPr/>
        </p:nvSpPr>
        <p:spPr>
          <a:xfrm rot="16200000">
            <a:off x="6217658" y="1351764"/>
            <a:ext cx="486744" cy="3245393"/>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BBA55F2D-A73E-40A9-8357-94E1267F9C99}"/>
              </a:ext>
            </a:extLst>
          </p:cNvPr>
          <p:cNvSpPr txBox="1"/>
          <p:nvPr/>
        </p:nvSpPr>
        <p:spPr>
          <a:xfrm>
            <a:off x="8724466" y="2175029"/>
            <a:ext cx="1571348" cy="369332"/>
          </a:xfrm>
          <a:prstGeom prst="rect">
            <a:avLst/>
          </a:prstGeom>
          <a:noFill/>
          <a:ln w="57150">
            <a:solidFill>
              <a:srgbClr val="FF0000"/>
            </a:solidFill>
          </a:ln>
        </p:spPr>
        <p:txBody>
          <a:bodyPr wrap="square" rtlCol="0">
            <a:spAutoFit/>
          </a:bodyPr>
          <a:lstStyle/>
          <a:p>
            <a:r>
              <a:rPr lang="en-US" dirty="0"/>
              <a:t>Cephalothorax</a:t>
            </a:r>
          </a:p>
        </p:txBody>
      </p:sp>
      <p:sp>
        <p:nvSpPr>
          <p:cNvPr id="9" name="TextBox 8">
            <a:extLst>
              <a:ext uri="{FF2B5EF4-FFF2-40B4-BE49-F238E27FC236}">
                <a16:creationId xmlns:a16="http://schemas.microsoft.com/office/drawing/2014/main" id="{48B482E4-BC60-4BDF-9696-F727EE3973D7}"/>
              </a:ext>
            </a:extLst>
          </p:cNvPr>
          <p:cNvSpPr txBox="1"/>
          <p:nvPr/>
        </p:nvSpPr>
        <p:spPr>
          <a:xfrm>
            <a:off x="5880805" y="2129931"/>
            <a:ext cx="1160450" cy="369332"/>
          </a:xfrm>
          <a:prstGeom prst="rect">
            <a:avLst/>
          </a:prstGeom>
          <a:noFill/>
          <a:ln w="57150">
            <a:solidFill>
              <a:srgbClr val="FF0000"/>
            </a:solidFill>
          </a:ln>
        </p:spPr>
        <p:txBody>
          <a:bodyPr wrap="square" rtlCol="0">
            <a:spAutoFit/>
          </a:bodyPr>
          <a:lstStyle/>
          <a:p>
            <a:r>
              <a:rPr lang="en-US" dirty="0"/>
              <a:t>Abdomen</a:t>
            </a:r>
          </a:p>
        </p:txBody>
      </p:sp>
      <p:sp>
        <p:nvSpPr>
          <p:cNvPr id="8" name="TextBox 7">
            <a:extLst>
              <a:ext uri="{FF2B5EF4-FFF2-40B4-BE49-F238E27FC236}">
                <a16:creationId xmlns:a16="http://schemas.microsoft.com/office/drawing/2014/main" id="{63401236-E96E-4629-AE26-F7AF723364D1}"/>
              </a:ext>
            </a:extLst>
          </p:cNvPr>
          <p:cNvSpPr txBox="1"/>
          <p:nvPr/>
        </p:nvSpPr>
        <p:spPr>
          <a:xfrm>
            <a:off x="10670959" y="2499263"/>
            <a:ext cx="1393794" cy="369332"/>
          </a:xfrm>
          <a:prstGeom prst="rect">
            <a:avLst/>
          </a:prstGeom>
          <a:noFill/>
          <a:ln w="57150">
            <a:solidFill>
              <a:srgbClr val="FF0000"/>
            </a:solidFill>
          </a:ln>
        </p:spPr>
        <p:txBody>
          <a:bodyPr wrap="square" rtlCol="0">
            <a:spAutoFit/>
          </a:bodyPr>
          <a:lstStyle/>
          <a:p>
            <a:r>
              <a:rPr lang="en-US" dirty="0"/>
              <a:t>Walking Legs</a:t>
            </a:r>
          </a:p>
        </p:txBody>
      </p:sp>
      <p:cxnSp>
        <p:nvCxnSpPr>
          <p:cNvPr id="11" name="Straight Arrow Connector 10">
            <a:extLst>
              <a:ext uri="{FF2B5EF4-FFF2-40B4-BE49-F238E27FC236}">
                <a16:creationId xmlns:a16="http://schemas.microsoft.com/office/drawing/2014/main" id="{0C9CC255-180A-4A87-A7A0-F21F597AEC38}"/>
              </a:ext>
            </a:extLst>
          </p:cNvPr>
          <p:cNvCxnSpPr>
            <a:cxnSpLocks/>
          </p:cNvCxnSpPr>
          <p:nvPr/>
        </p:nvCxnSpPr>
        <p:spPr>
          <a:xfrm flipH="1">
            <a:off x="10670960" y="2868595"/>
            <a:ext cx="943991" cy="11973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30B5A81-812D-46CD-BA20-A84F4EE39350}"/>
              </a:ext>
            </a:extLst>
          </p:cNvPr>
          <p:cNvSpPr/>
          <p:nvPr/>
        </p:nvSpPr>
        <p:spPr>
          <a:xfrm>
            <a:off x="7874493" y="5788242"/>
            <a:ext cx="1207363" cy="3148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B30CE98-27BB-4A02-893A-21E5FB86AE1A}"/>
              </a:ext>
            </a:extLst>
          </p:cNvPr>
          <p:cNvSpPr/>
          <p:nvPr/>
        </p:nvSpPr>
        <p:spPr>
          <a:xfrm>
            <a:off x="10539273" y="6082060"/>
            <a:ext cx="1207363" cy="3148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D886D5-4510-4132-B3DB-BBFDFE0B6D04}"/>
              </a:ext>
            </a:extLst>
          </p:cNvPr>
          <p:cNvSpPr/>
          <p:nvPr/>
        </p:nvSpPr>
        <p:spPr>
          <a:xfrm>
            <a:off x="9269026" y="6103078"/>
            <a:ext cx="1207363" cy="3148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6D72065-5F98-4D09-88E1-321A8C3C9171}"/>
              </a:ext>
            </a:extLst>
          </p:cNvPr>
          <p:cNvSpPr txBox="1"/>
          <p:nvPr/>
        </p:nvSpPr>
        <p:spPr>
          <a:xfrm>
            <a:off x="11040129" y="3646048"/>
            <a:ext cx="1151871" cy="584775"/>
          </a:xfrm>
          <a:prstGeom prst="rect">
            <a:avLst/>
          </a:prstGeom>
          <a:solidFill>
            <a:schemeClr val="bg1"/>
          </a:solidFill>
          <a:ln w="57150">
            <a:solidFill>
              <a:srgbClr val="FF0000"/>
            </a:solidFill>
          </a:ln>
        </p:spPr>
        <p:txBody>
          <a:bodyPr wrap="square" rtlCol="0">
            <a:spAutoFit/>
          </a:bodyPr>
          <a:lstStyle/>
          <a:p>
            <a:r>
              <a:rPr lang="en-US" sz="1600" dirty="0"/>
              <a:t>Compound Eyes</a:t>
            </a:r>
          </a:p>
        </p:txBody>
      </p:sp>
    </p:spTree>
    <p:extLst>
      <p:ext uri="{BB962C8B-B14F-4D97-AF65-F5344CB8AC3E}">
        <p14:creationId xmlns:p14="http://schemas.microsoft.com/office/powerpoint/2010/main" val="3358833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557AF0D237ED45A2D1185D1C794DA6" ma:contentTypeVersion="8" ma:contentTypeDescription="Create a new document." ma:contentTypeScope="" ma:versionID="86ab186754c5a2a1eb221af749eb2d82">
  <xsd:schema xmlns:xsd="http://www.w3.org/2001/XMLSchema" xmlns:xs="http://www.w3.org/2001/XMLSchema" xmlns:p="http://schemas.microsoft.com/office/2006/metadata/properties" xmlns:ns2="18d9870f-f704-4577-af4c-acefeb8e6f4f" targetNamespace="http://schemas.microsoft.com/office/2006/metadata/properties" ma:root="true" ma:fieldsID="ef1adfc7cad411a2d51918496ed82a19" ns2:_="">
    <xsd:import namespace="18d9870f-f704-4577-af4c-acefeb8e6f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9870f-f704-4577-af4c-acefeb8e6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5E1027-675A-4274-8E11-B45D92A8A3C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ACE6CA6-605B-4900-85DD-01F7D92109E7}">
  <ds:schemaRefs>
    <ds:schemaRef ds:uri="http://schemas.microsoft.com/sharepoint/v3/contenttype/forms"/>
  </ds:schemaRefs>
</ds:datastoreItem>
</file>

<file path=customXml/itemProps3.xml><?xml version="1.0" encoding="utf-8"?>
<ds:datastoreItem xmlns:ds="http://schemas.openxmlformats.org/officeDocument/2006/customXml" ds:itemID="{F1D27577-366C-4977-909F-EB9AF8F6AB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d9870f-f704-4577-af4c-acefeb8e6f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400</TotalTime>
  <Words>1241</Words>
  <Application>Microsoft Office PowerPoint</Application>
  <PresentationFormat>Widescreen</PresentationFormat>
  <Paragraphs>135</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Agenda</vt:lpstr>
      <vt:lpstr>Arthropods</vt:lpstr>
      <vt:lpstr>Ecdysozoans- Arthropoda</vt:lpstr>
      <vt:lpstr>Ecdysozoans</vt:lpstr>
      <vt:lpstr>Arthropod Phylogeny</vt:lpstr>
      <vt:lpstr>Arthropoda –Crustaceans </vt:lpstr>
      <vt:lpstr>PowerPoint Presentation</vt:lpstr>
      <vt:lpstr>Arthropoda- Chelicerata</vt:lpstr>
      <vt:lpstr>Chelicerata</vt:lpstr>
      <vt:lpstr>Arthropoda- Insecta (Insects)</vt:lpstr>
      <vt:lpstr>Insect Anatomy </vt:lpstr>
      <vt:lpstr>Insect Anatomy </vt:lpstr>
      <vt:lpstr>Insect Lifecycles</vt:lpstr>
      <vt:lpstr>Insect Lifecycles</vt:lpstr>
      <vt:lpstr>Lab activities </vt:lpstr>
      <vt:lpstr>Lab Activities</vt:lpstr>
      <vt:lpstr>PowerPoint Presentation</vt:lpstr>
      <vt:lpstr>Lab Activities</vt:lpstr>
      <vt:lpstr>Lab Activities </vt:lpstr>
      <vt:lpstr>Lab Activities</vt:lpstr>
      <vt:lpstr>Lab Activities</vt:lpstr>
      <vt:lpstr>PowerPoint Presentation</vt:lpstr>
      <vt:lpstr>The following images are some of the specimens of arthropods we have in Mont 212</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Taylor</dc:creator>
  <cp:lastModifiedBy>Jessica Sikora</cp:lastModifiedBy>
  <cp:revision>71</cp:revision>
  <dcterms:created xsi:type="dcterms:W3CDTF">2018-11-02T15:02:22Z</dcterms:created>
  <dcterms:modified xsi:type="dcterms:W3CDTF">2021-03-29T19:35:33Z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0x010100D8557AF0D237ED45A2D1185D1C794DA6</vt:lpwstr>
  </property>
</Properties>
</file>